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38" r:id="rId4"/>
  </p:sldMasterIdLst>
  <p:notesMasterIdLst>
    <p:notesMasterId r:id="rId26"/>
  </p:notesMasterIdLst>
  <p:handoutMasterIdLst>
    <p:handoutMasterId r:id="rId27"/>
  </p:handoutMasterIdLst>
  <p:sldIdLst>
    <p:sldId id="290" r:id="rId5"/>
    <p:sldId id="297" r:id="rId6"/>
    <p:sldId id="291" r:id="rId7"/>
    <p:sldId id="273" r:id="rId8"/>
    <p:sldId id="276" r:id="rId9"/>
    <p:sldId id="292" r:id="rId10"/>
    <p:sldId id="278" r:id="rId11"/>
    <p:sldId id="258" r:id="rId12"/>
    <p:sldId id="298" r:id="rId13"/>
    <p:sldId id="299" r:id="rId14"/>
    <p:sldId id="296" r:id="rId15"/>
    <p:sldId id="280" r:id="rId16"/>
    <p:sldId id="293" r:id="rId17"/>
    <p:sldId id="294" r:id="rId18"/>
    <p:sldId id="303" r:id="rId19"/>
    <p:sldId id="302" r:id="rId20"/>
    <p:sldId id="304" r:id="rId21"/>
    <p:sldId id="305" r:id="rId22"/>
    <p:sldId id="306" r:id="rId23"/>
    <p:sldId id="307" r:id="rId24"/>
    <p:sldId id="289" r:id="rId2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34" autoAdjust="0"/>
    <p:restoredTop sz="85602" autoAdjust="0"/>
  </p:normalViewPr>
  <p:slideViewPr>
    <p:cSldViewPr snapToGrid="0">
      <p:cViewPr varScale="1">
        <p:scale>
          <a:sx n="86" d="100"/>
          <a:sy n="86" d="100"/>
        </p:scale>
        <p:origin x="571" y="72"/>
      </p:cViewPr>
      <p:guideLst/>
    </p:cSldViewPr>
  </p:slideViewPr>
  <p:notesTextViewPr>
    <p:cViewPr>
      <p:scale>
        <a:sx n="1" d="1"/>
        <a:sy n="1" d="1"/>
      </p:scale>
      <p:origin x="0" y="0"/>
    </p:cViewPr>
  </p:notesTextViewPr>
  <p:notesViewPr>
    <p:cSldViewPr snapToGrid="0" showGuides="1">
      <p:cViewPr varScale="1">
        <p:scale>
          <a:sx n="60" d="100"/>
          <a:sy n="60" d="100"/>
        </p:scale>
        <p:origin x="3187" y="3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F07F19-1F50-4B42-A7A0-278DF9D25BB1}"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n-US"/>
        </a:p>
      </dgm:t>
    </dgm:pt>
    <dgm:pt modelId="{DB1620DE-ADDE-40E5-83F7-E7CF184EDBB6}">
      <dgm:prSet custT="1"/>
      <dgm:spPr/>
      <dgm:t>
        <a:bodyPr/>
        <a:lstStyle/>
        <a:p>
          <a:r>
            <a:rPr lang="fa-IR" sz="1800" b="0" i="0" dirty="0"/>
            <a:t>اصطلاح «سلامت الکترونیک» نخستین بار در سال 1999 در سطح آکادمیک مطرح شد. تا پیش از آن، این مفهوم در بخش صنعت و بازاریابی در ارتباط با هر چیزی که مرتبط با رایانه و پزشکی بود، مورد استفاده قرار می­ گرفت. ایزنباخ (2001) در مقاله «سلامت الکترونیکی چیست؟» این مفهوم را به عنوان «زمینه در حال ظهوری میان انفورماتیک پزشکی، سلامت عمومی و کسب و کار تعریف کرده که به خدمات و اطلاعات مربوط به سلامت که از طریق اینترنت و فناوری­ های مرتبط با آن ارائه می­ شود یا بهتر می­ شود، اشاره دارد.</a:t>
          </a:r>
          <a:endParaRPr lang="fa-IR" sz="1800" dirty="0"/>
        </a:p>
      </dgm:t>
    </dgm:pt>
    <dgm:pt modelId="{9E1FFF34-03DB-4BBC-BBEE-16E14F0DBA2A}" type="parTrans" cxnId="{86D26773-51F4-463B-A4AA-6E2BEA0090F5}">
      <dgm:prSet/>
      <dgm:spPr/>
      <dgm:t>
        <a:bodyPr/>
        <a:lstStyle/>
        <a:p>
          <a:endParaRPr lang="en-US"/>
        </a:p>
      </dgm:t>
    </dgm:pt>
    <dgm:pt modelId="{C1382358-7738-4B9B-8385-DCEBF515FA75}" type="sibTrans" cxnId="{86D26773-51F4-463B-A4AA-6E2BEA0090F5}">
      <dgm:prSet/>
      <dgm:spPr/>
      <dgm:t>
        <a:bodyPr/>
        <a:lstStyle/>
        <a:p>
          <a:endParaRPr lang="en-US"/>
        </a:p>
      </dgm:t>
    </dgm:pt>
    <dgm:pt modelId="{4313B894-56FD-4037-A17E-FF4D4067DFB9}">
      <dgm:prSet/>
      <dgm:spPr/>
      <dgm:t>
        <a:bodyPr/>
        <a:lstStyle/>
        <a:p>
          <a:r>
            <a:rPr lang="fa-IR" b="0" i="0" dirty="0"/>
            <a:t>سازمان بهداشت جهانی نیز (2019) سلامت الکترونیکی را به عنوان «استفاده مقرون ­به ­صرفه و امن از فناوری­ های اطلاعاتی و ارتباطاتی برای پشتیبانی از سلامت و زمینه­ های مرتبط با سلامت تعریف کرده که شامل خدمات مراقبت سلامت، نظارت بر سلامت، ادبیات سلامت، و آموزش، دانش و تحقیق سلامت است».</a:t>
          </a:r>
          <a:endParaRPr lang="fa-IR" dirty="0"/>
        </a:p>
      </dgm:t>
    </dgm:pt>
    <dgm:pt modelId="{1E9FD256-0344-474A-A2FB-32007E928DE3}" type="parTrans" cxnId="{9B095C4F-D265-44A0-A68C-DE1FFBAFD7F3}">
      <dgm:prSet/>
      <dgm:spPr/>
      <dgm:t>
        <a:bodyPr/>
        <a:lstStyle/>
        <a:p>
          <a:endParaRPr lang="en-US"/>
        </a:p>
      </dgm:t>
    </dgm:pt>
    <dgm:pt modelId="{54A169F1-A206-4A03-BF02-C24434F37D4E}" type="sibTrans" cxnId="{9B095C4F-D265-44A0-A68C-DE1FFBAFD7F3}">
      <dgm:prSet/>
      <dgm:spPr/>
      <dgm:t>
        <a:bodyPr/>
        <a:lstStyle/>
        <a:p>
          <a:endParaRPr lang="en-US"/>
        </a:p>
      </dgm:t>
    </dgm:pt>
    <dgm:pt modelId="{40FE0EB9-B287-43F6-ABB4-527CB1B94B4A}" type="pres">
      <dgm:prSet presAssocID="{D0F07F19-1F50-4B42-A7A0-278DF9D25BB1}" presName="diagram" presStyleCnt="0">
        <dgm:presLayoutVars>
          <dgm:dir/>
          <dgm:resizeHandles val="exact"/>
        </dgm:presLayoutVars>
      </dgm:prSet>
      <dgm:spPr/>
    </dgm:pt>
    <dgm:pt modelId="{4A2F6918-BB74-464B-958F-4F59621F4942}" type="pres">
      <dgm:prSet presAssocID="{DB1620DE-ADDE-40E5-83F7-E7CF184EDBB6}" presName="node" presStyleLbl="node1" presStyleIdx="0" presStyleCnt="2" custScaleX="180397" custScaleY="180839" custLinFactX="57616" custLinFactNeighborX="100000" custLinFactNeighborY="13086">
        <dgm:presLayoutVars>
          <dgm:bulletEnabled val="1"/>
        </dgm:presLayoutVars>
      </dgm:prSet>
      <dgm:spPr/>
    </dgm:pt>
    <dgm:pt modelId="{6DA0EEC5-D97B-4AAD-AF49-8E1B9C574E2B}" type="pres">
      <dgm:prSet presAssocID="{C1382358-7738-4B9B-8385-DCEBF515FA75}" presName="sibTrans" presStyleCnt="0"/>
      <dgm:spPr/>
    </dgm:pt>
    <dgm:pt modelId="{EE62C924-379B-4AE9-BBF6-BDB7300BE420}" type="pres">
      <dgm:prSet presAssocID="{4313B894-56FD-4037-A17E-FF4D4067DFB9}" presName="node" presStyleLbl="node1" presStyleIdx="1" presStyleCnt="2" custScaleX="82653" custScaleY="181058" custLinFactX="-98282" custLinFactNeighborX="-100000" custLinFactNeighborY="-28284">
        <dgm:presLayoutVars>
          <dgm:bulletEnabled val="1"/>
        </dgm:presLayoutVars>
      </dgm:prSet>
      <dgm:spPr/>
    </dgm:pt>
  </dgm:ptLst>
  <dgm:cxnLst>
    <dgm:cxn modelId="{6E5AC423-3CB1-46D2-9BDE-EE21E7BB18F7}" type="presOf" srcId="{4313B894-56FD-4037-A17E-FF4D4067DFB9}" destId="{EE62C924-379B-4AE9-BBF6-BDB7300BE420}" srcOrd="0" destOrd="0" presId="urn:microsoft.com/office/officeart/2005/8/layout/default"/>
    <dgm:cxn modelId="{9B095C4F-D265-44A0-A68C-DE1FFBAFD7F3}" srcId="{D0F07F19-1F50-4B42-A7A0-278DF9D25BB1}" destId="{4313B894-56FD-4037-A17E-FF4D4067DFB9}" srcOrd="1" destOrd="0" parTransId="{1E9FD256-0344-474A-A2FB-32007E928DE3}" sibTransId="{54A169F1-A206-4A03-BF02-C24434F37D4E}"/>
    <dgm:cxn modelId="{86D26773-51F4-463B-A4AA-6E2BEA0090F5}" srcId="{D0F07F19-1F50-4B42-A7A0-278DF9D25BB1}" destId="{DB1620DE-ADDE-40E5-83F7-E7CF184EDBB6}" srcOrd="0" destOrd="0" parTransId="{9E1FFF34-03DB-4BBC-BBEE-16E14F0DBA2A}" sibTransId="{C1382358-7738-4B9B-8385-DCEBF515FA75}"/>
    <dgm:cxn modelId="{E5EF4454-0900-4425-A43C-96C9BCFB8E0E}" type="presOf" srcId="{DB1620DE-ADDE-40E5-83F7-E7CF184EDBB6}" destId="{4A2F6918-BB74-464B-958F-4F59621F4942}" srcOrd="0" destOrd="0" presId="urn:microsoft.com/office/officeart/2005/8/layout/default"/>
    <dgm:cxn modelId="{38B196E4-A718-4E5E-8B33-DFB2B77FDE42}" type="presOf" srcId="{D0F07F19-1F50-4B42-A7A0-278DF9D25BB1}" destId="{40FE0EB9-B287-43F6-ABB4-527CB1B94B4A}" srcOrd="0" destOrd="0" presId="urn:microsoft.com/office/officeart/2005/8/layout/default"/>
    <dgm:cxn modelId="{4242CFF2-3C5A-42DB-A175-6019504DB07F}" type="presParOf" srcId="{40FE0EB9-B287-43F6-ABB4-527CB1B94B4A}" destId="{4A2F6918-BB74-464B-958F-4F59621F4942}" srcOrd="0" destOrd="0" presId="urn:microsoft.com/office/officeart/2005/8/layout/default"/>
    <dgm:cxn modelId="{0EFDA901-AD37-4B50-9245-E0AE0E359751}" type="presParOf" srcId="{40FE0EB9-B287-43F6-ABB4-527CB1B94B4A}" destId="{6DA0EEC5-D97B-4AAD-AF49-8E1B9C574E2B}" srcOrd="1" destOrd="0" presId="urn:microsoft.com/office/officeart/2005/8/layout/default"/>
    <dgm:cxn modelId="{5438B023-FFA3-4290-B1C5-195CA974D344}" type="presParOf" srcId="{40FE0EB9-B287-43F6-ABB4-527CB1B94B4A}" destId="{EE62C924-379B-4AE9-BBF6-BDB7300BE420}"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5C3B8E-D551-44A8-86B3-91DF5E493A02}" type="doc">
      <dgm:prSet loTypeId="urn:microsoft.com/office/officeart/2016/7/layout/ChevronBlockProcess" loCatId="process" qsTypeId="urn:microsoft.com/office/officeart/2005/8/quickstyle/simple2" qsCatId="simple" csTypeId="urn:microsoft.com/office/officeart/2005/8/colors/accent3_2" csCatId="accent3" phldr="1"/>
      <dgm:spPr/>
      <dgm:t>
        <a:bodyPr/>
        <a:lstStyle/>
        <a:p>
          <a:endParaRPr lang="en-US"/>
        </a:p>
      </dgm:t>
    </dgm:pt>
    <dgm:pt modelId="{12ECD561-3DDA-4339-A0FB-4D4E23A40C33}">
      <dgm:prSet/>
      <dgm:spPr>
        <a:solidFill>
          <a:schemeClr val="accent1">
            <a:lumMod val="75000"/>
          </a:schemeClr>
        </a:solidFill>
        <a:ln>
          <a:noFill/>
        </a:ln>
      </dgm:spPr>
      <dgm:t>
        <a:bodyPr/>
        <a:lstStyle/>
        <a:p>
          <a:r>
            <a:rPr lang="fa-IR" dirty="0"/>
            <a:t>پیشگیری</a:t>
          </a:r>
          <a:endParaRPr lang="en-US" dirty="0"/>
        </a:p>
      </dgm:t>
    </dgm:pt>
    <dgm:pt modelId="{60DCCB75-45EB-47C6-94A1-94B27FCC8637}" type="parTrans" cxnId="{11850DAF-81D0-4D0F-8DA3-41F4796319E4}">
      <dgm:prSet/>
      <dgm:spPr/>
      <dgm:t>
        <a:bodyPr/>
        <a:lstStyle/>
        <a:p>
          <a:endParaRPr lang="en-US"/>
        </a:p>
      </dgm:t>
    </dgm:pt>
    <dgm:pt modelId="{6CB615D6-747F-4B62-84A6-C892895334F1}" type="sibTrans" cxnId="{11850DAF-81D0-4D0F-8DA3-41F4796319E4}">
      <dgm:prSet/>
      <dgm:spPr/>
      <dgm:t>
        <a:bodyPr/>
        <a:lstStyle/>
        <a:p>
          <a:endParaRPr lang="en-US"/>
        </a:p>
      </dgm:t>
    </dgm:pt>
    <dgm:pt modelId="{3CA2F77E-105C-4A2A-A7ED-4AEBB90E9F89}">
      <dgm:prSet custT="1"/>
      <dgm:spPr>
        <a:solidFill>
          <a:schemeClr val="accent1">
            <a:lumMod val="60000"/>
            <a:lumOff val="40000"/>
            <a:alpha val="90000"/>
          </a:schemeClr>
        </a:solidFill>
        <a:ln>
          <a:noFill/>
        </a:ln>
      </dgm:spPr>
      <dgm:t>
        <a:bodyPr/>
        <a:lstStyle/>
        <a:p>
          <a:pPr algn="r"/>
          <a:r>
            <a:rPr lang="fa-IR" sz="2400" dirty="0">
              <a:solidFill>
                <a:schemeClr val="accent1">
                  <a:lumMod val="50000"/>
                </a:schemeClr>
              </a:solidFill>
            </a:rPr>
            <a:t>آموزش و ترویج آگاهی سلامت</a:t>
          </a:r>
          <a:endParaRPr lang="en-US" sz="2400" dirty="0">
            <a:solidFill>
              <a:schemeClr val="accent1">
                <a:lumMod val="50000"/>
              </a:schemeClr>
            </a:solidFill>
          </a:endParaRPr>
        </a:p>
      </dgm:t>
    </dgm:pt>
    <dgm:pt modelId="{EAE5C2A0-4800-4ADC-B298-B18AE4915DE8}" type="parTrans" cxnId="{0F26703E-5C72-4291-B531-0477431EAF95}">
      <dgm:prSet/>
      <dgm:spPr/>
      <dgm:t>
        <a:bodyPr/>
        <a:lstStyle/>
        <a:p>
          <a:endParaRPr lang="en-US"/>
        </a:p>
      </dgm:t>
    </dgm:pt>
    <dgm:pt modelId="{13B6BDF0-AD0E-418C-AFFF-2DEEF88C3D18}" type="sibTrans" cxnId="{0F26703E-5C72-4291-B531-0477431EAF95}">
      <dgm:prSet/>
      <dgm:spPr/>
      <dgm:t>
        <a:bodyPr/>
        <a:lstStyle/>
        <a:p>
          <a:endParaRPr lang="en-US"/>
        </a:p>
      </dgm:t>
    </dgm:pt>
    <dgm:pt modelId="{ED5F5F48-A694-4063-84AE-7BBF03B6473B}">
      <dgm:prSet/>
      <dgm:spPr>
        <a:solidFill>
          <a:schemeClr val="bg2">
            <a:lumMod val="50000"/>
          </a:schemeClr>
        </a:solidFill>
        <a:ln>
          <a:noFill/>
        </a:ln>
      </dgm:spPr>
      <dgm:t>
        <a:bodyPr/>
        <a:lstStyle/>
        <a:p>
          <a:r>
            <a:rPr lang="fa-IR" dirty="0"/>
            <a:t>تشخیص</a:t>
          </a:r>
          <a:endParaRPr lang="en-US" dirty="0"/>
        </a:p>
      </dgm:t>
    </dgm:pt>
    <dgm:pt modelId="{314D4780-8160-40E1-907E-9803C159DC60}" type="parTrans" cxnId="{E39B97F3-1B8D-4FAD-BC4F-C5C6BEE48426}">
      <dgm:prSet/>
      <dgm:spPr/>
      <dgm:t>
        <a:bodyPr/>
        <a:lstStyle/>
        <a:p>
          <a:endParaRPr lang="en-US"/>
        </a:p>
      </dgm:t>
    </dgm:pt>
    <dgm:pt modelId="{9D6574AA-015E-4065-B9B4-50E304CE399A}" type="sibTrans" cxnId="{E39B97F3-1B8D-4FAD-BC4F-C5C6BEE48426}">
      <dgm:prSet/>
      <dgm:spPr/>
      <dgm:t>
        <a:bodyPr/>
        <a:lstStyle/>
        <a:p>
          <a:endParaRPr lang="en-US"/>
        </a:p>
      </dgm:t>
    </dgm:pt>
    <dgm:pt modelId="{89CCDC52-A9F5-497B-BC74-486641B631BF}">
      <dgm:prSet custT="1"/>
      <dgm:spPr>
        <a:solidFill>
          <a:schemeClr val="bg2">
            <a:lumMod val="75000"/>
            <a:alpha val="90000"/>
          </a:schemeClr>
        </a:solidFill>
        <a:ln>
          <a:noFill/>
        </a:ln>
      </dgm:spPr>
      <dgm:t>
        <a:bodyPr/>
        <a:lstStyle/>
        <a:p>
          <a:pPr algn="r"/>
          <a:r>
            <a:rPr lang="fa-IR" sz="2400" dirty="0">
              <a:solidFill>
                <a:schemeClr val="bg2">
                  <a:lumMod val="25000"/>
                </a:schemeClr>
              </a:solidFill>
            </a:rPr>
            <a:t>تشخیص از راه دور بیمار</a:t>
          </a:r>
          <a:endParaRPr lang="en-US" sz="2400" dirty="0">
            <a:solidFill>
              <a:schemeClr val="bg2">
                <a:lumMod val="25000"/>
              </a:schemeClr>
            </a:solidFill>
          </a:endParaRPr>
        </a:p>
      </dgm:t>
    </dgm:pt>
    <dgm:pt modelId="{ECDD1ED9-49F5-4E58-8C27-D8D04BD28B1C}" type="parTrans" cxnId="{B9E75C83-E877-41DB-80E3-9FA3C9C09A1C}">
      <dgm:prSet/>
      <dgm:spPr/>
      <dgm:t>
        <a:bodyPr/>
        <a:lstStyle/>
        <a:p>
          <a:endParaRPr lang="en-US"/>
        </a:p>
      </dgm:t>
    </dgm:pt>
    <dgm:pt modelId="{188B27DB-04F0-4A7B-8379-E7BB62B41A9B}" type="sibTrans" cxnId="{B9E75C83-E877-41DB-80E3-9FA3C9C09A1C}">
      <dgm:prSet/>
      <dgm:spPr/>
      <dgm:t>
        <a:bodyPr/>
        <a:lstStyle/>
        <a:p>
          <a:endParaRPr lang="en-US"/>
        </a:p>
      </dgm:t>
    </dgm:pt>
    <dgm:pt modelId="{C7557302-1080-4062-BD53-01E638709AF7}">
      <dgm:prSet/>
      <dgm:spPr>
        <a:solidFill>
          <a:schemeClr val="accent1">
            <a:lumMod val="75000"/>
          </a:schemeClr>
        </a:solidFill>
        <a:ln>
          <a:noFill/>
        </a:ln>
      </dgm:spPr>
      <dgm:t>
        <a:bodyPr/>
        <a:lstStyle/>
        <a:p>
          <a:r>
            <a:rPr lang="fa-IR" dirty="0"/>
            <a:t>تصمیم</a:t>
          </a:r>
          <a:endParaRPr lang="en-US" dirty="0"/>
        </a:p>
      </dgm:t>
    </dgm:pt>
    <dgm:pt modelId="{188D5F10-8B90-4246-817F-E72689340F4D}" type="parTrans" cxnId="{FEEBB089-D007-44F7-B807-D6A765E629F4}">
      <dgm:prSet/>
      <dgm:spPr/>
      <dgm:t>
        <a:bodyPr/>
        <a:lstStyle/>
        <a:p>
          <a:endParaRPr lang="en-US"/>
        </a:p>
      </dgm:t>
    </dgm:pt>
    <dgm:pt modelId="{017F8823-34DA-4B51-A8F1-48B3B268E68C}" type="sibTrans" cxnId="{FEEBB089-D007-44F7-B807-D6A765E629F4}">
      <dgm:prSet/>
      <dgm:spPr/>
      <dgm:t>
        <a:bodyPr/>
        <a:lstStyle/>
        <a:p>
          <a:endParaRPr lang="en-US"/>
        </a:p>
      </dgm:t>
    </dgm:pt>
    <dgm:pt modelId="{CBF64D08-516B-4BE9-8175-9E0DCD16CF40}">
      <dgm:prSet custT="1"/>
      <dgm:spPr>
        <a:solidFill>
          <a:schemeClr val="accent1">
            <a:lumMod val="60000"/>
            <a:lumOff val="40000"/>
            <a:alpha val="90000"/>
          </a:schemeClr>
        </a:solidFill>
        <a:ln>
          <a:noFill/>
        </a:ln>
      </dgm:spPr>
      <dgm:t>
        <a:bodyPr/>
        <a:lstStyle/>
        <a:p>
          <a:pPr algn="r"/>
          <a:r>
            <a:rPr lang="fa-IR" sz="2400" dirty="0">
              <a:solidFill>
                <a:schemeClr val="accent1">
                  <a:lumMod val="50000"/>
                </a:schemeClr>
              </a:solidFill>
            </a:rPr>
            <a:t>تصمیم گیری به موقع پزشکی</a:t>
          </a:r>
          <a:endParaRPr lang="en-US" sz="2400" dirty="0">
            <a:solidFill>
              <a:schemeClr val="accent1">
                <a:lumMod val="50000"/>
              </a:schemeClr>
            </a:solidFill>
          </a:endParaRPr>
        </a:p>
      </dgm:t>
    </dgm:pt>
    <dgm:pt modelId="{DADF6020-CDC3-4402-AD9B-276C3FF76494}" type="parTrans" cxnId="{55AE650D-A026-41AA-B2C6-5FB096179349}">
      <dgm:prSet/>
      <dgm:spPr/>
      <dgm:t>
        <a:bodyPr/>
        <a:lstStyle/>
        <a:p>
          <a:endParaRPr lang="en-US"/>
        </a:p>
      </dgm:t>
    </dgm:pt>
    <dgm:pt modelId="{BB911DA0-67F2-46CD-B3CF-E0FD00B232CE}" type="sibTrans" cxnId="{55AE650D-A026-41AA-B2C6-5FB096179349}">
      <dgm:prSet/>
      <dgm:spPr/>
      <dgm:t>
        <a:bodyPr/>
        <a:lstStyle/>
        <a:p>
          <a:endParaRPr lang="en-US"/>
        </a:p>
      </dgm:t>
    </dgm:pt>
    <dgm:pt modelId="{D598A8D5-0B1F-486B-82C7-20C837773C91}">
      <dgm:prSet/>
      <dgm:spPr>
        <a:solidFill>
          <a:schemeClr val="accent1">
            <a:lumMod val="75000"/>
          </a:schemeClr>
        </a:solidFill>
        <a:ln>
          <a:noFill/>
        </a:ln>
      </dgm:spPr>
      <dgm:t>
        <a:bodyPr/>
        <a:lstStyle/>
        <a:p>
          <a:r>
            <a:rPr lang="fa-IR" dirty="0"/>
            <a:t>درمان</a:t>
          </a:r>
          <a:endParaRPr lang="en-US" dirty="0"/>
        </a:p>
      </dgm:t>
    </dgm:pt>
    <dgm:pt modelId="{A7418D3C-0D3B-4071-A712-65068EC58CF8}" type="parTrans" cxnId="{D5B7842D-4CB4-4E8A-A918-B0DBC8A97852}">
      <dgm:prSet/>
      <dgm:spPr/>
      <dgm:t>
        <a:bodyPr/>
        <a:lstStyle/>
        <a:p>
          <a:endParaRPr lang="en-US"/>
        </a:p>
      </dgm:t>
    </dgm:pt>
    <dgm:pt modelId="{62A2AD76-9B83-4292-81B4-C997D9089BA3}" type="sibTrans" cxnId="{D5B7842D-4CB4-4E8A-A918-B0DBC8A97852}">
      <dgm:prSet/>
      <dgm:spPr/>
      <dgm:t>
        <a:bodyPr/>
        <a:lstStyle/>
        <a:p>
          <a:endParaRPr lang="en-US"/>
        </a:p>
      </dgm:t>
    </dgm:pt>
    <dgm:pt modelId="{381D7F76-ACD0-468A-99BF-96F7821A77AC}">
      <dgm:prSet custT="1"/>
      <dgm:spPr>
        <a:solidFill>
          <a:schemeClr val="accent1">
            <a:lumMod val="60000"/>
            <a:lumOff val="40000"/>
            <a:alpha val="90000"/>
          </a:schemeClr>
        </a:solidFill>
        <a:ln>
          <a:noFill/>
        </a:ln>
      </dgm:spPr>
      <dgm:t>
        <a:bodyPr/>
        <a:lstStyle/>
        <a:p>
          <a:pPr algn="r"/>
          <a:r>
            <a:rPr lang="fa-IR" sz="2400" dirty="0">
              <a:solidFill>
                <a:schemeClr val="accent1">
                  <a:lumMod val="50000"/>
                </a:schemeClr>
              </a:solidFill>
            </a:rPr>
            <a:t>مدیریت و خود مدیریتی</a:t>
          </a:r>
          <a:endParaRPr lang="en-US" sz="2400" dirty="0">
            <a:solidFill>
              <a:schemeClr val="accent1">
                <a:lumMod val="50000"/>
              </a:schemeClr>
            </a:solidFill>
          </a:endParaRPr>
        </a:p>
      </dgm:t>
    </dgm:pt>
    <dgm:pt modelId="{4653BD68-732E-42DE-A0C7-3F002981C2FB}" type="parTrans" cxnId="{796EA086-3742-4623-ABBD-4E6FC3DC5D99}">
      <dgm:prSet/>
      <dgm:spPr/>
      <dgm:t>
        <a:bodyPr/>
        <a:lstStyle/>
        <a:p>
          <a:endParaRPr lang="en-US"/>
        </a:p>
      </dgm:t>
    </dgm:pt>
    <dgm:pt modelId="{22244C34-511A-4D71-900E-7ED93E59D7D2}" type="sibTrans" cxnId="{796EA086-3742-4623-ABBD-4E6FC3DC5D99}">
      <dgm:prSet/>
      <dgm:spPr/>
      <dgm:t>
        <a:bodyPr/>
        <a:lstStyle/>
        <a:p>
          <a:endParaRPr lang="en-US"/>
        </a:p>
      </dgm:t>
    </dgm:pt>
    <dgm:pt modelId="{800D16AE-BE7D-47CE-8C2B-654666E5C73F}">
      <dgm:prSet/>
      <dgm:spPr>
        <a:solidFill>
          <a:schemeClr val="accent1">
            <a:lumMod val="75000"/>
          </a:schemeClr>
        </a:solidFill>
        <a:ln>
          <a:noFill/>
        </a:ln>
      </dgm:spPr>
      <dgm:t>
        <a:bodyPr/>
        <a:lstStyle/>
        <a:p>
          <a:r>
            <a:rPr lang="fa-IR" dirty="0"/>
            <a:t>پیگیری</a:t>
          </a:r>
          <a:endParaRPr lang="en-US" dirty="0"/>
        </a:p>
      </dgm:t>
    </dgm:pt>
    <dgm:pt modelId="{07819CF3-DEA9-4AFB-A493-2486F38076E3}" type="parTrans" cxnId="{6E591F93-686F-4FC1-A3DE-C84DD46D235A}">
      <dgm:prSet/>
      <dgm:spPr/>
      <dgm:t>
        <a:bodyPr/>
        <a:lstStyle/>
        <a:p>
          <a:endParaRPr lang="en-US"/>
        </a:p>
      </dgm:t>
    </dgm:pt>
    <dgm:pt modelId="{6D260AF3-53DD-409D-953F-E54F12664A53}" type="sibTrans" cxnId="{6E591F93-686F-4FC1-A3DE-C84DD46D235A}">
      <dgm:prSet/>
      <dgm:spPr/>
      <dgm:t>
        <a:bodyPr/>
        <a:lstStyle/>
        <a:p>
          <a:endParaRPr lang="en-US"/>
        </a:p>
      </dgm:t>
    </dgm:pt>
    <dgm:pt modelId="{3289935A-36A4-4AE4-BAD3-EF0902203527}">
      <dgm:prSet custT="1"/>
      <dgm:spPr>
        <a:solidFill>
          <a:schemeClr val="accent1">
            <a:lumMod val="60000"/>
            <a:lumOff val="40000"/>
            <a:alpha val="90000"/>
          </a:schemeClr>
        </a:solidFill>
        <a:ln>
          <a:noFill/>
        </a:ln>
      </dgm:spPr>
      <dgm:t>
        <a:bodyPr/>
        <a:lstStyle/>
        <a:p>
          <a:pPr algn="r"/>
          <a:r>
            <a:rPr lang="fa-IR" sz="2400" dirty="0">
              <a:solidFill>
                <a:schemeClr val="accent1">
                  <a:lumMod val="50000"/>
                </a:schemeClr>
              </a:solidFill>
            </a:rPr>
            <a:t>کنترل بیمار از راه دور</a:t>
          </a:r>
          <a:endParaRPr lang="en-US" sz="2400" dirty="0">
            <a:solidFill>
              <a:schemeClr val="accent1">
                <a:lumMod val="50000"/>
              </a:schemeClr>
            </a:solidFill>
          </a:endParaRPr>
        </a:p>
      </dgm:t>
    </dgm:pt>
    <dgm:pt modelId="{7491A05B-B651-437F-82B1-26B8DF6EB051}" type="parTrans" cxnId="{6786EF20-9833-4F4B-BFEC-410F094BAA3F}">
      <dgm:prSet/>
      <dgm:spPr/>
      <dgm:t>
        <a:bodyPr/>
        <a:lstStyle/>
        <a:p>
          <a:endParaRPr lang="en-US"/>
        </a:p>
      </dgm:t>
    </dgm:pt>
    <dgm:pt modelId="{F54D9A17-0A71-4B9D-B855-5E4C976E8D3F}" type="sibTrans" cxnId="{6786EF20-9833-4F4B-BFEC-410F094BAA3F}">
      <dgm:prSet/>
      <dgm:spPr/>
      <dgm:t>
        <a:bodyPr/>
        <a:lstStyle/>
        <a:p>
          <a:endParaRPr lang="en-US"/>
        </a:p>
      </dgm:t>
    </dgm:pt>
    <dgm:pt modelId="{A93611B4-68FB-4C20-AE18-A6DA7DD7A6CC}" type="pres">
      <dgm:prSet presAssocID="{345C3B8E-D551-44A8-86B3-91DF5E493A02}" presName="Name0" presStyleCnt="0">
        <dgm:presLayoutVars>
          <dgm:dir/>
          <dgm:animLvl val="lvl"/>
          <dgm:resizeHandles val="exact"/>
        </dgm:presLayoutVars>
      </dgm:prSet>
      <dgm:spPr/>
    </dgm:pt>
    <dgm:pt modelId="{DDDCE34F-716E-46FF-A549-FD150BD31572}" type="pres">
      <dgm:prSet presAssocID="{12ECD561-3DDA-4339-A0FB-4D4E23A40C33}" presName="composite" presStyleCnt="0"/>
      <dgm:spPr/>
    </dgm:pt>
    <dgm:pt modelId="{0F1AF0E8-20FE-4BE9-A3F8-03BE091D397F}" type="pres">
      <dgm:prSet presAssocID="{12ECD561-3DDA-4339-A0FB-4D4E23A40C33}" presName="parTx" presStyleLbl="alignNode1" presStyleIdx="0" presStyleCnt="5">
        <dgm:presLayoutVars>
          <dgm:chMax val="0"/>
          <dgm:chPref val="0"/>
        </dgm:presLayoutVars>
      </dgm:prSet>
      <dgm:spPr/>
    </dgm:pt>
    <dgm:pt modelId="{C933D86E-FF98-47AF-BBE6-FF943C26F2E5}" type="pres">
      <dgm:prSet presAssocID="{12ECD561-3DDA-4339-A0FB-4D4E23A40C33}" presName="desTx" presStyleLbl="alignAccFollowNode1" presStyleIdx="0" presStyleCnt="5">
        <dgm:presLayoutVars/>
      </dgm:prSet>
      <dgm:spPr/>
    </dgm:pt>
    <dgm:pt modelId="{3BB6C0E6-6BBC-48CD-827B-AE4C5F6371E7}" type="pres">
      <dgm:prSet presAssocID="{6CB615D6-747F-4B62-84A6-C892895334F1}" presName="space" presStyleCnt="0"/>
      <dgm:spPr/>
    </dgm:pt>
    <dgm:pt modelId="{AE393141-17BC-494F-B9A3-CAC58B36C989}" type="pres">
      <dgm:prSet presAssocID="{ED5F5F48-A694-4063-84AE-7BBF03B6473B}" presName="composite" presStyleCnt="0"/>
      <dgm:spPr/>
    </dgm:pt>
    <dgm:pt modelId="{4C51B959-D888-4E7E-850B-D41D6FF95010}" type="pres">
      <dgm:prSet presAssocID="{ED5F5F48-A694-4063-84AE-7BBF03B6473B}" presName="parTx" presStyleLbl="alignNode1" presStyleIdx="1" presStyleCnt="5">
        <dgm:presLayoutVars>
          <dgm:chMax val="0"/>
          <dgm:chPref val="0"/>
        </dgm:presLayoutVars>
      </dgm:prSet>
      <dgm:spPr/>
    </dgm:pt>
    <dgm:pt modelId="{FDDBB08E-3151-4A8F-907C-572DAA80C5C0}" type="pres">
      <dgm:prSet presAssocID="{ED5F5F48-A694-4063-84AE-7BBF03B6473B}" presName="desTx" presStyleLbl="alignAccFollowNode1" presStyleIdx="1" presStyleCnt="5">
        <dgm:presLayoutVars/>
      </dgm:prSet>
      <dgm:spPr/>
    </dgm:pt>
    <dgm:pt modelId="{DB644952-7523-4511-9B9B-95D40F3D73E8}" type="pres">
      <dgm:prSet presAssocID="{9D6574AA-015E-4065-B9B4-50E304CE399A}" presName="space" presStyleCnt="0"/>
      <dgm:spPr/>
    </dgm:pt>
    <dgm:pt modelId="{C9C9D221-CB77-442E-A1E6-CB1316EFEBC7}" type="pres">
      <dgm:prSet presAssocID="{C7557302-1080-4062-BD53-01E638709AF7}" presName="composite" presStyleCnt="0"/>
      <dgm:spPr/>
    </dgm:pt>
    <dgm:pt modelId="{58E7B49B-9E8B-44CA-A002-7DC671DDC7D1}" type="pres">
      <dgm:prSet presAssocID="{C7557302-1080-4062-BD53-01E638709AF7}" presName="parTx" presStyleLbl="alignNode1" presStyleIdx="2" presStyleCnt="5">
        <dgm:presLayoutVars>
          <dgm:chMax val="0"/>
          <dgm:chPref val="0"/>
        </dgm:presLayoutVars>
      </dgm:prSet>
      <dgm:spPr/>
    </dgm:pt>
    <dgm:pt modelId="{E3E31A9B-7B4B-4E18-A0D7-2CB184BAEA72}" type="pres">
      <dgm:prSet presAssocID="{C7557302-1080-4062-BD53-01E638709AF7}" presName="desTx" presStyleLbl="alignAccFollowNode1" presStyleIdx="2" presStyleCnt="5">
        <dgm:presLayoutVars/>
      </dgm:prSet>
      <dgm:spPr/>
    </dgm:pt>
    <dgm:pt modelId="{BD6FC4D1-7672-4150-80A2-52CE7756886E}" type="pres">
      <dgm:prSet presAssocID="{017F8823-34DA-4B51-A8F1-48B3B268E68C}" presName="space" presStyleCnt="0"/>
      <dgm:spPr/>
    </dgm:pt>
    <dgm:pt modelId="{4F270C9D-8371-430C-ADAB-272149A905FC}" type="pres">
      <dgm:prSet presAssocID="{D598A8D5-0B1F-486B-82C7-20C837773C91}" presName="composite" presStyleCnt="0"/>
      <dgm:spPr/>
    </dgm:pt>
    <dgm:pt modelId="{ADC7B3B5-4122-4F43-BCA3-D7500779245A}" type="pres">
      <dgm:prSet presAssocID="{D598A8D5-0B1F-486B-82C7-20C837773C91}" presName="parTx" presStyleLbl="alignNode1" presStyleIdx="3" presStyleCnt="5">
        <dgm:presLayoutVars>
          <dgm:chMax val="0"/>
          <dgm:chPref val="0"/>
        </dgm:presLayoutVars>
      </dgm:prSet>
      <dgm:spPr/>
    </dgm:pt>
    <dgm:pt modelId="{859AF4D5-545E-4881-ADAF-1EF9A103C299}" type="pres">
      <dgm:prSet presAssocID="{D598A8D5-0B1F-486B-82C7-20C837773C91}" presName="desTx" presStyleLbl="alignAccFollowNode1" presStyleIdx="3" presStyleCnt="5">
        <dgm:presLayoutVars/>
      </dgm:prSet>
      <dgm:spPr/>
    </dgm:pt>
    <dgm:pt modelId="{AD31A9E3-013E-4C84-9C73-A47E062BC50B}" type="pres">
      <dgm:prSet presAssocID="{62A2AD76-9B83-4292-81B4-C997D9089BA3}" presName="space" presStyleCnt="0"/>
      <dgm:spPr/>
    </dgm:pt>
    <dgm:pt modelId="{691D2972-5E5E-4AF4-ABF5-E51E027C23D9}" type="pres">
      <dgm:prSet presAssocID="{800D16AE-BE7D-47CE-8C2B-654666E5C73F}" presName="composite" presStyleCnt="0"/>
      <dgm:spPr/>
    </dgm:pt>
    <dgm:pt modelId="{D0D90E6E-E28C-4FBA-A7DF-3EF4101842F6}" type="pres">
      <dgm:prSet presAssocID="{800D16AE-BE7D-47CE-8C2B-654666E5C73F}" presName="parTx" presStyleLbl="alignNode1" presStyleIdx="4" presStyleCnt="5">
        <dgm:presLayoutVars>
          <dgm:chMax val="0"/>
          <dgm:chPref val="0"/>
        </dgm:presLayoutVars>
      </dgm:prSet>
      <dgm:spPr/>
    </dgm:pt>
    <dgm:pt modelId="{CA423928-3C8F-4930-AA17-90D99E0FC56D}" type="pres">
      <dgm:prSet presAssocID="{800D16AE-BE7D-47CE-8C2B-654666E5C73F}" presName="desTx" presStyleLbl="alignAccFollowNode1" presStyleIdx="4" presStyleCnt="5">
        <dgm:presLayoutVars/>
      </dgm:prSet>
      <dgm:spPr/>
    </dgm:pt>
  </dgm:ptLst>
  <dgm:cxnLst>
    <dgm:cxn modelId="{55AE650D-A026-41AA-B2C6-5FB096179349}" srcId="{C7557302-1080-4062-BD53-01E638709AF7}" destId="{CBF64D08-516B-4BE9-8175-9E0DCD16CF40}" srcOrd="0" destOrd="0" parTransId="{DADF6020-CDC3-4402-AD9B-276C3FF76494}" sibTransId="{BB911DA0-67F2-46CD-B3CF-E0FD00B232CE}"/>
    <dgm:cxn modelId="{6786EF20-9833-4F4B-BFEC-410F094BAA3F}" srcId="{800D16AE-BE7D-47CE-8C2B-654666E5C73F}" destId="{3289935A-36A4-4AE4-BAD3-EF0902203527}" srcOrd="0" destOrd="0" parTransId="{7491A05B-B651-437F-82B1-26B8DF6EB051}" sibTransId="{F54D9A17-0A71-4B9D-B855-5E4C976E8D3F}"/>
    <dgm:cxn modelId="{2A1E5E28-03CC-49C6-8D7B-BA7ECDBD04DA}" type="presOf" srcId="{C7557302-1080-4062-BD53-01E638709AF7}" destId="{58E7B49B-9E8B-44CA-A002-7DC671DDC7D1}" srcOrd="0" destOrd="0" presId="urn:microsoft.com/office/officeart/2016/7/layout/ChevronBlockProcess"/>
    <dgm:cxn modelId="{D5B7842D-4CB4-4E8A-A918-B0DBC8A97852}" srcId="{345C3B8E-D551-44A8-86B3-91DF5E493A02}" destId="{D598A8D5-0B1F-486B-82C7-20C837773C91}" srcOrd="3" destOrd="0" parTransId="{A7418D3C-0D3B-4071-A712-65068EC58CF8}" sibTransId="{62A2AD76-9B83-4292-81B4-C997D9089BA3}"/>
    <dgm:cxn modelId="{0F26703E-5C72-4291-B531-0477431EAF95}" srcId="{12ECD561-3DDA-4339-A0FB-4D4E23A40C33}" destId="{3CA2F77E-105C-4A2A-A7ED-4AEBB90E9F89}" srcOrd="0" destOrd="0" parTransId="{EAE5C2A0-4800-4ADC-B298-B18AE4915DE8}" sibTransId="{13B6BDF0-AD0E-418C-AFFF-2DEEF88C3D18}"/>
    <dgm:cxn modelId="{89B50E60-9984-4011-B6A6-F0D22D290021}" type="presOf" srcId="{345C3B8E-D551-44A8-86B3-91DF5E493A02}" destId="{A93611B4-68FB-4C20-AE18-A6DA7DD7A6CC}" srcOrd="0" destOrd="0" presId="urn:microsoft.com/office/officeart/2016/7/layout/ChevronBlockProcess"/>
    <dgm:cxn modelId="{6CDB6241-09FE-48E4-915D-06620019EAE7}" type="presOf" srcId="{800D16AE-BE7D-47CE-8C2B-654666E5C73F}" destId="{D0D90E6E-E28C-4FBA-A7DF-3EF4101842F6}" srcOrd="0" destOrd="0" presId="urn:microsoft.com/office/officeart/2016/7/layout/ChevronBlockProcess"/>
    <dgm:cxn modelId="{29AE7462-6067-4586-8B16-25AB3F5E294D}" type="presOf" srcId="{ED5F5F48-A694-4063-84AE-7BBF03B6473B}" destId="{4C51B959-D888-4E7E-850B-D41D6FF95010}" srcOrd="0" destOrd="0" presId="urn:microsoft.com/office/officeart/2016/7/layout/ChevronBlockProcess"/>
    <dgm:cxn modelId="{ECCD3744-C5D4-489F-A172-D1F8B326669D}" type="presOf" srcId="{D598A8D5-0B1F-486B-82C7-20C837773C91}" destId="{ADC7B3B5-4122-4F43-BCA3-D7500779245A}" srcOrd="0" destOrd="0" presId="urn:microsoft.com/office/officeart/2016/7/layout/ChevronBlockProcess"/>
    <dgm:cxn modelId="{DF0C2A47-091C-4C55-A711-886D3EFE5DF8}" type="presOf" srcId="{3289935A-36A4-4AE4-BAD3-EF0902203527}" destId="{CA423928-3C8F-4930-AA17-90D99E0FC56D}" srcOrd="0" destOrd="0" presId="urn:microsoft.com/office/officeart/2016/7/layout/ChevronBlockProcess"/>
    <dgm:cxn modelId="{B9E75C83-E877-41DB-80E3-9FA3C9C09A1C}" srcId="{ED5F5F48-A694-4063-84AE-7BBF03B6473B}" destId="{89CCDC52-A9F5-497B-BC74-486641B631BF}" srcOrd="0" destOrd="0" parTransId="{ECDD1ED9-49F5-4E58-8C27-D8D04BD28B1C}" sibTransId="{188B27DB-04F0-4A7B-8379-E7BB62B41A9B}"/>
    <dgm:cxn modelId="{796EA086-3742-4623-ABBD-4E6FC3DC5D99}" srcId="{D598A8D5-0B1F-486B-82C7-20C837773C91}" destId="{381D7F76-ACD0-468A-99BF-96F7821A77AC}" srcOrd="0" destOrd="0" parTransId="{4653BD68-732E-42DE-A0C7-3F002981C2FB}" sibTransId="{22244C34-511A-4D71-900E-7ED93E59D7D2}"/>
    <dgm:cxn modelId="{FEEBB089-D007-44F7-B807-D6A765E629F4}" srcId="{345C3B8E-D551-44A8-86B3-91DF5E493A02}" destId="{C7557302-1080-4062-BD53-01E638709AF7}" srcOrd="2" destOrd="0" parTransId="{188D5F10-8B90-4246-817F-E72689340F4D}" sibTransId="{017F8823-34DA-4B51-A8F1-48B3B268E68C}"/>
    <dgm:cxn modelId="{F5D2F58B-B23F-4C2F-9C6E-6FFFAD340249}" type="presOf" srcId="{89CCDC52-A9F5-497B-BC74-486641B631BF}" destId="{FDDBB08E-3151-4A8F-907C-572DAA80C5C0}" srcOrd="0" destOrd="0" presId="urn:microsoft.com/office/officeart/2016/7/layout/ChevronBlockProcess"/>
    <dgm:cxn modelId="{8069028D-0260-4E09-9E5A-A9284C570B73}" type="presOf" srcId="{381D7F76-ACD0-468A-99BF-96F7821A77AC}" destId="{859AF4D5-545E-4881-ADAF-1EF9A103C299}" srcOrd="0" destOrd="0" presId="urn:microsoft.com/office/officeart/2016/7/layout/ChevronBlockProcess"/>
    <dgm:cxn modelId="{6E591F93-686F-4FC1-A3DE-C84DD46D235A}" srcId="{345C3B8E-D551-44A8-86B3-91DF5E493A02}" destId="{800D16AE-BE7D-47CE-8C2B-654666E5C73F}" srcOrd="4" destOrd="0" parTransId="{07819CF3-DEA9-4AFB-A493-2486F38076E3}" sibTransId="{6D260AF3-53DD-409D-953F-E54F12664A53}"/>
    <dgm:cxn modelId="{19DA74A3-78E7-4F21-B760-12EB93740A14}" type="presOf" srcId="{3CA2F77E-105C-4A2A-A7ED-4AEBB90E9F89}" destId="{C933D86E-FF98-47AF-BBE6-FF943C26F2E5}" srcOrd="0" destOrd="0" presId="urn:microsoft.com/office/officeart/2016/7/layout/ChevronBlockProcess"/>
    <dgm:cxn modelId="{11850DAF-81D0-4D0F-8DA3-41F4796319E4}" srcId="{345C3B8E-D551-44A8-86B3-91DF5E493A02}" destId="{12ECD561-3DDA-4339-A0FB-4D4E23A40C33}" srcOrd="0" destOrd="0" parTransId="{60DCCB75-45EB-47C6-94A1-94B27FCC8637}" sibTransId="{6CB615D6-747F-4B62-84A6-C892895334F1}"/>
    <dgm:cxn modelId="{469482DC-A5B1-47E7-A29B-09DF2431D047}" type="presOf" srcId="{12ECD561-3DDA-4339-A0FB-4D4E23A40C33}" destId="{0F1AF0E8-20FE-4BE9-A3F8-03BE091D397F}" srcOrd="0" destOrd="0" presId="urn:microsoft.com/office/officeart/2016/7/layout/ChevronBlockProcess"/>
    <dgm:cxn modelId="{FE54F8EE-CFD6-4D18-B4D9-DAF678FFC4E3}" type="presOf" srcId="{CBF64D08-516B-4BE9-8175-9E0DCD16CF40}" destId="{E3E31A9B-7B4B-4E18-A0D7-2CB184BAEA72}" srcOrd="0" destOrd="0" presId="urn:microsoft.com/office/officeart/2016/7/layout/ChevronBlockProcess"/>
    <dgm:cxn modelId="{E39B97F3-1B8D-4FAD-BC4F-C5C6BEE48426}" srcId="{345C3B8E-D551-44A8-86B3-91DF5E493A02}" destId="{ED5F5F48-A694-4063-84AE-7BBF03B6473B}" srcOrd="1" destOrd="0" parTransId="{314D4780-8160-40E1-907E-9803C159DC60}" sibTransId="{9D6574AA-015E-4065-B9B4-50E304CE399A}"/>
    <dgm:cxn modelId="{AAFEDD5C-FFA6-465E-A856-829FA1FE2979}" type="presParOf" srcId="{A93611B4-68FB-4C20-AE18-A6DA7DD7A6CC}" destId="{DDDCE34F-716E-46FF-A549-FD150BD31572}" srcOrd="0" destOrd="0" presId="urn:microsoft.com/office/officeart/2016/7/layout/ChevronBlockProcess"/>
    <dgm:cxn modelId="{6C7AB00A-7F1B-454A-9447-E9CC2D98F6F2}" type="presParOf" srcId="{DDDCE34F-716E-46FF-A549-FD150BD31572}" destId="{0F1AF0E8-20FE-4BE9-A3F8-03BE091D397F}" srcOrd="0" destOrd="0" presId="urn:microsoft.com/office/officeart/2016/7/layout/ChevronBlockProcess"/>
    <dgm:cxn modelId="{154324AE-AFE0-4B9C-982B-7EF30C20A888}" type="presParOf" srcId="{DDDCE34F-716E-46FF-A549-FD150BD31572}" destId="{C933D86E-FF98-47AF-BBE6-FF943C26F2E5}" srcOrd="1" destOrd="0" presId="urn:microsoft.com/office/officeart/2016/7/layout/ChevronBlockProcess"/>
    <dgm:cxn modelId="{DD3B5A06-897D-4B78-9BAB-637330E6D9EE}" type="presParOf" srcId="{A93611B4-68FB-4C20-AE18-A6DA7DD7A6CC}" destId="{3BB6C0E6-6BBC-48CD-827B-AE4C5F6371E7}" srcOrd="1" destOrd="0" presId="urn:microsoft.com/office/officeart/2016/7/layout/ChevronBlockProcess"/>
    <dgm:cxn modelId="{3E207138-9D0C-4B1A-A495-5007C89F65C1}" type="presParOf" srcId="{A93611B4-68FB-4C20-AE18-A6DA7DD7A6CC}" destId="{AE393141-17BC-494F-B9A3-CAC58B36C989}" srcOrd="2" destOrd="0" presId="urn:microsoft.com/office/officeart/2016/7/layout/ChevronBlockProcess"/>
    <dgm:cxn modelId="{A5F8AADA-2F4D-4B50-A319-9F623228DCFB}" type="presParOf" srcId="{AE393141-17BC-494F-B9A3-CAC58B36C989}" destId="{4C51B959-D888-4E7E-850B-D41D6FF95010}" srcOrd="0" destOrd="0" presId="urn:microsoft.com/office/officeart/2016/7/layout/ChevronBlockProcess"/>
    <dgm:cxn modelId="{3B946708-B171-419A-A4FC-D8544965F411}" type="presParOf" srcId="{AE393141-17BC-494F-B9A3-CAC58B36C989}" destId="{FDDBB08E-3151-4A8F-907C-572DAA80C5C0}" srcOrd="1" destOrd="0" presId="urn:microsoft.com/office/officeart/2016/7/layout/ChevronBlockProcess"/>
    <dgm:cxn modelId="{22A1AD90-77BD-497C-85A3-686FC7A6BEF4}" type="presParOf" srcId="{A93611B4-68FB-4C20-AE18-A6DA7DD7A6CC}" destId="{DB644952-7523-4511-9B9B-95D40F3D73E8}" srcOrd="3" destOrd="0" presId="urn:microsoft.com/office/officeart/2016/7/layout/ChevronBlockProcess"/>
    <dgm:cxn modelId="{3EE8DF7F-476B-4D3C-B9B1-F4B06B5C2CC5}" type="presParOf" srcId="{A93611B4-68FB-4C20-AE18-A6DA7DD7A6CC}" destId="{C9C9D221-CB77-442E-A1E6-CB1316EFEBC7}" srcOrd="4" destOrd="0" presId="urn:microsoft.com/office/officeart/2016/7/layout/ChevronBlockProcess"/>
    <dgm:cxn modelId="{0F76C97D-039B-4C81-B040-1CDD5D2287A7}" type="presParOf" srcId="{C9C9D221-CB77-442E-A1E6-CB1316EFEBC7}" destId="{58E7B49B-9E8B-44CA-A002-7DC671DDC7D1}" srcOrd="0" destOrd="0" presId="urn:microsoft.com/office/officeart/2016/7/layout/ChevronBlockProcess"/>
    <dgm:cxn modelId="{DE160E89-CD28-43A1-9FA1-3CE4FD3FDC21}" type="presParOf" srcId="{C9C9D221-CB77-442E-A1E6-CB1316EFEBC7}" destId="{E3E31A9B-7B4B-4E18-A0D7-2CB184BAEA72}" srcOrd="1" destOrd="0" presId="urn:microsoft.com/office/officeart/2016/7/layout/ChevronBlockProcess"/>
    <dgm:cxn modelId="{E55E00C3-F9E7-4BF8-8BAE-9C74617D38B7}" type="presParOf" srcId="{A93611B4-68FB-4C20-AE18-A6DA7DD7A6CC}" destId="{BD6FC4D1-7672-4150-80A2-52CE7756886E}" srcOrd="5" destOrd="0" presId="urn:microsoft.com/office/officeart/2016/7/layout/ChevronBlockProcess"/>
    <dgm:cxn modelId="{7B20704A-58DC-4B0F-8259-5204DEABB047}" type="presParOf" srcId="{A93611B4-68FB-4C20-AE18-A6DA7DD7A6CC}" destId="{4F270C9D-8371-430C-ADAB-272149A905FC}" srcOrd="6" destOrd="0" presId="urn:microsoft.com/office/officeart/2016/7/layout/ChevronBlockProcess"/>
    <dgm:cxn modelId="{FD5C28E5-7406-4724-BA76-26CC9DF00F56}" type="presParOf" srcId="{4F270C9D-8371-430C-ADAB-272149A905FC}" destId="{ADC7B3B5-4122-4F43-BCA3-D7500779245A}" srcOrd="0" destOrd="0" presId="urn:microsoft.com/office/officeart/2016/7/layout/ChevronBlockProcess"/>
    <dgm:cxn modelId="{BF0C5AD0-8826-4D5F-A98C-4D31AC4EC641}" type="presParOf" srcId="{4F270C9D-8371-430C-ADAB-272149A905FC}" destId="{859AF4D5-545E-4881-ADAF-1EF9A103C299}" srcOrd="1" destOrd="0" presId="urn:microsoft.com/office/officeart/2016/7/layout/ChevronBlockProcess"/>
    <dgm:cxn modelId="{BDAB6007-B308-48C2-A871-81F75F82B086}" type="presParOf" srcId="{A93611B4-68FB-4C20-AE18-A6DA7DD7A6CC}" destId="{AD31A9E3-013E-4C84-9C73-A47E062BC50B}" srcOrd="7" destOrd="0" presId="urn:microsoft.com/office/officeart/2016/7/layout/ChevronBlockProcess"/>
    <dgm:cxn modelId="{D8460D38-A97A-4546-A0F5-5BB36A3214B3}" type="presParOf" srcId="{A93611B4-68FB-4C20-AE18-A6DA7DD7A6CC}" destId="{691D2972-5E5E-4AF4-ABF5-E51E027C23D9}" srcOrd="8" destOrd="0" presId="urn:microsoft.com/office/officeart/2016/7/layout/ChevronBlockProcess"/>
    <dgm:cxn modelId="{77EF9B93-6341-4455-BC49-F1C1C79E09EF}" type="presParOf" srcId="{691D2972-5E5E-4AF4-ABF5-E51E027C23D9}" destId="{D0D90E6E-E28C-4FBA-A7DF-3EF4101842F6}" srcOrd="0" destOrd="0" presId="urn:microsoft.com/office/officeart/2016/7/layout/ChevronBlockProcess"/>
    <dgm:cxn modelId="{B0FC4F52-96C5-4408-B070-612AEE71C8D7}" type="presParOf" srcId="{691D2972-5E5E-4AF4-ABF5-E51E027C23D9}" destId="{CA423928-3C8F-4930-AA17-90D99E0FC56D}"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F6918-BB74-464B-958F-4F59621F4942}">
      <dsp:nvSpPr>
        <dsp:cNvPr id="0" name=""/>
        <dsp:cNvSpPr/>
      </dsp:nvSpPr>
      <dsp:spPr>
        <a:xfrm>
          <a:off x="4569162" y="8778"/>
          <a:ext cx="5049792" cy="3037299"/>
        </a:xfrm>
        <a:prstGeom prst="rect">
          <a:avLst/>
        </a:prstGeom>
        <a:gradFill rotWithShape="0">
          <a:gsLst>
            <a:gs pos="0">
              <a:schemeClr val="accent2">
                <a:hueOff val="0"/>
                <a:satOff val="0"/>
                <a:lumOff val="0"/>
                <a:alphaOff val="0"/>
                <a:tint val="60000"/>
                <a:satMod val="105000"/>
                <a:lumMod val="105000"/>
              </a:schemeClr>
            </a:gs>
            <a:gs pos="100000">
              <a:schemeClr val="accent2">
                <a:hueOff val="0"/>
                <a:satOff val="0"/>
                <a:lumOff val="0"/>
                <a:alphaOff val="0"/>
                <a:tint val="65000"/>
                <a:satMod val="100000"/>
                <a:lumMod val="100000"/>
              </a:schemeClr>
            </a:gs>
            <a:gs pos="100000">
              <a:schemeClr val="accent2">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a-IR" sz="1800" b="0" i="0" kern="1200" dirty="0"/>
            <a:t>اصطلاح «سلامت الکترونیک» نخستین بار در سال 1999 در سطح آکادمیک مطرح شد. تا پیش از آن، این مفهوم در بخش صنعت و بازاریابی در ارتباط با هر چیزی که مرتبط با رایانه و پزشکی بود، مورد استفاده قرار می­ گرفت. ایزنباخ (2001) در مقاله «سلامت الکترونیکی چیست؟» این مفهوم را به عنوان «زمینه در حال ظهوری میان انفورماتیک پزشکی، سلامت عمومی و کسب و کار تعریف کرده که به خدمات و اطلاعات مربوط به سلامت که از طریق اینترنت و فناوری­ های مرتبط با آن ارائه می­ شود یا بهتر می­ شود، اشاره دارد.</a:t>
          </a:r>
          <a:endParaRPr lang="fa-IR" sz="1800" kern="1200" dirty="0"/>
        </a:p>
      </dsp:txBody>
      <dsp:txXfrm>
        <a:off x="4569162" y="8778"/>
        <a:ext cx="5049792" cy="3037299"/>
      </dsp:txXfrm>
    </dsp:sp>
    <dsp:sp modelId="{EE62C924-379B-4AE9-BBF6-BDB7300BE420}">
      <dsp:nvSpPr>
        <dsp:cNvPr id="0" name=""/>
        <dsp:cNvSpPr/>
      </dsp:nvSpPr>
      <dsp:spPr>
        <a:xfrm>
          <a:off x="767057" y="0"/>
          <a:ext cx="2313677" cy="3040977"/>
        </a:xfrm>
        <a:prstGeom prst="rect">
          <a:avLst/>
        </a:prstGeom>
        <a:gradFill rotWithShape="0">
          <a:gsLst>
            <a:gs pos="0">
              <a:schemeClr val="accent3">
                <a:hueOff val="0"/>
                <a:satOff val="0"/>
                <a:lumOff val="0"/>
                <a:alphaOff val="0"/>
                <a:tint val="60000"/>
                <a:satMod val="105000"/>
                <a:lumMod val="105000"/>
              </a:schemeClr>
            </a:gs>
            <a:gs pos="100000">
              <a:schemeClr val="accent3">
                <a:hueOff val="0"/>
                <a:satOff val="0"/>
                <a:lumOff val="0"/>
                <a:alphaOff val="0"/>
                <a:tint val="65000"/>
                <a:satMod val="100000"/>
                <a:lumMod val="100000"/>
              </a:schemeClr>
            </a:gs>
            <a:gs pos="100000">
              <a:schemeClr val="accent3">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a-IR" sz="1500" b="0" i="0" kern="1200" dirty="0"/>
            <a:t>سازمان بهداشت جهانی نیز (2019) سلامت الکترونیکی را به عنوان «استفاده مقرون ­به ­صرفه و امن از فناوری­ های اطلاعاتی و ارتباطاتی برای پشتیبانی از سلامت و زمینه­ های مرتبط با سلامت تعریف کرده که شامل خدمات مراقبت سلامت، نظارت بر سلامت، ادبیات سلامت، و آموزش، دانش و تحقیق سلامت است».</a:t>
          </a:r>
          <a:endParaRPr lang="fa-IR" sz="1500" kern="1200" dirty="0"/>
        </a:p>
      </dsp:txBody>
      <dsp:txXfrm>
        <a:off x="767057" y="0"/>
        <a:ext cx="2313677" cy="30409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AF0E8-20FE-4BE9-A3F8-03BE091D397F}">
      <dsp:nvSpPr>
        <dsp:cNvPr id="0" name=""/>
        <dsp:cNvSpPr/>
      </dsp:nvSpPr>
      <dsp:spPr>
        <a:xfrm>
          <a:off x="8493" y="769924"/>
          <a:ext cx="2048477" cy="614543"/>
        </a:xfrm>
        <a:prstGeom prst="chevron">
          <a:avLst>
            <a:gd name="adj" fmla="val 30000"/>
          </a:avLst>
        </a:prstGeom>
        <a:solidFill>
          <a:schemeClr val="accent1">
            <a:lumMod val="75000"/>
          </a:schemeClr>
        </a:solidFill>
        <a:ln w="12700" cap="flat" cmpd="sng" algn="ctr">
          <a:no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5879" tIns="75879" rIns="75879" bIns="75879" numCol="1" spcCol="1270" anchor="ctr" anchorCtr="0">
          <a:noAutofit/>
        </a:bodyPr>
        <a:lstStyle/>
        <a:p>
          <a:pPr marL="0" lvl="0" indent="0" algn="ctr" defTabSz="1244600">
            <a:lnSpc>
              <a:spcPct val="90000"/>
            </a:lnSpc>
            <a:spcBef>
              <a:spcPct val="0"/>
            </a:spcBef>
            <a:spcAft>
              <a:spcPct val="35000"/>
            </a:spcAft>
            <a:buNone/>
          </a:pPr>
          <a:r>
            <a:rPr lang="fa-IR" sz="2800" kern="1200" dirty="0"/>
            <a:t>پیشگیری</a:t>
          </a:r>
          <a:endParaRPr lang="en-US" sz="2800" kern="1200" dirty="0"/>
        </a:p>
      </dsp:txBody>
      <dsp:txXfrm>
        <a:off x="192856" y="769924"/>
        <a:ext cx="1679751" cy="614543"/>
      </dsp:txXfrm>
    </dsp:sp>
    <dsp:sp modelId="{C933D86E-FF98-47AF-BBE6-FF943C26F2E5}">
      <dsp:nvSpPr>
        <dsp:cNvPr id="0" name=""/>
        <dsp:cNvSpPr/>
      </dsp:nvSpPr>
      <dsp:spPr>
        <a:xfrm>
          <a:off x="8493" y="1384467"/>
          <a:ext cx="1864114" cy="1695231"/>
        </a:xfrm>
        <a:prstGeom prst="rect">
          <a:avLst/>
        </a:prstGeom>
        <a:solidFill>
          <a:schemeClr val="accent1">
            <a:lumMod val="60000"/>
            <a:lumOff val="40000"/>
            <a:alpha val="90000"/>
          </a:scheme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7306" tIns="147306" rIns="147306" bIns="294613" numCol="1" spcCol="1270" anchor="t" anchorCtr="0">
          <a:noAutofit/>
        </a:bodyPr>
        <a:lstStyle/>
        <a:p>
          <a:pPr marL="0" lvl="0" indent="0" algn="r" defTabSz="1066800">
            <a:lnSpc>
              <a:spcPct val="90000"/>
            </a:lnSpc>
            <a:spcBef>
              <a:spcPct val="0"/>
            </a:spcBef>
            <a:spcAft>
              <a:spcPct val="35000"/>
            </a:spcAft>
            <a:buNone/>
          </a:pPr>
          <a:r>
            <a:rPr lang="fa-IR" sz="2400" kern="1200" dirty="0">
              <a:solidFill>
                <a:schemeClr val="accent1">
                  <a:lumMod val="50000"/>
                </a:schemeClr>
              </a:solidFill>
            </a:rPr>
            <a:t>آموزش و ترویج آگاهی سلامت</a:t>
          </a:r>
          <a:endParaRPr lang="en-US" sz="2400" kern="1200" dirty="0">
            <a:solidFill>
              <a:schemeClr val="accent1">
                <a:lumMod val="50000"/>
              </a:schemeClr>
            </a:solidFill>
          </a:endParaRPr>
        </a:p>
      </dsp:txBody>
      <dsp:txXfrm>
        <a:off x="8493" y="1384467"/>
        <a:ext cx="1864114" cy="1695231"/>
      </dsp:txXfrm>
    </dsp:sp>
    <dsp:sp modelId="{4C51B959-D888-4E7E-850B-D41D6FF95010}">
      <dsp:nvSpPr>
        <dsp:cNvPr id="0" name=""/>
        <dsp:cNvSpPr/>
      </dsp:nvSpPr>
      <dsp:spPr>
        <a:xfrm>
          <a:off x="2006727" y="769924"/>
          <a:ext cx="2048477" cy="614543"/>
        </a:xfrm>
        <a:prstGeom prst="chevron">
          <a:avLst>
            <a:gd name="adj" fmla="val 30000"/>
          </a:avLst>
        </a:prstGeom>
        <a:solidFill>
          <a:schemeClr val="bg2">
            <a:lumMod val="50000"/>
          </a:schemeClr>
        </a:solidFill>
        <a:ln w="12700" cap="flat" cmpd="sng" algn="ctr">
          <a:no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5879" tIns="75879" rIns="75879" bIns="75879" numCol="1" spcCol="1270" anchor="ctr" anchorCtr="0">
          <a:noAutofit/>
        </a:bodyPr>
        <a:lstStyle/>
        <a:p>
          <a:pPr marL="0" lvl="0" indent="0" algn="ctr" defTabSz="1244600">
            <a:lnSpc>
              <a:spcPct val="90000"/>
            </a:lnSpc>
            <a:spcBef>
              <a:spcPct val="0"/>
            </a:spcBef>
            <a:spcAft>
              <a:spcPct val="35000"/>
            </a:spcAft>
            <a:buNone/>
          </a:pPr>
          <a:r>
            <a:rPr lang="fa-IR" sz="2800" kern="1200" dirty="0"/>
            <a:t>تشخیص</a:t>
          </a:r>
          <a:endParaRPr lang="en-US" sz="2800" kern="1200" dirty="0"/>
        </a:p>
      </dsp:txBody>
      <dsp:txXfrm>
        <a:off x="2191090" y="769924"/>
        <a:ext cx="1679751" cy="614543"/>
      </dsp:txXfrm>
    </dsp:sp>
    <dsp:sp modelId="{FDDBB08E-3151-4A8F-907C-572DAA80C5C0}">
      <dsp:nvSpPr>
        <dsp:cNvPr id="0" name=""/>
        <dsp:cNvSpPr/>
      </dsp:nvSpPr>
      <dsp:spPr>
        <a:xfrm>
          <a:off x="2006727" y="1384467"/>
          <a:ext cx="1864114" cy="1695231"/>
        </a:xfrm>
        <a:prstGeom prst="rect">
          <a:avLst/>
        </a:prstGeom>
        <a:solidFill>
          <a:schemeClr val="bg2">
            <a:lumMod val="75000"/>
            <a:alpha val="90000"/>
          </a:scheme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7306" tIns="147306" rIns="147306" bIns="294613" numCol="1" spcCol="1270" anchor="t" anchorCtr="0">
          <a:noAutofit/>
        </a:bodyPr>
        <a:lstStyle/>
        <a:p>
          <a:pPr marL="0" lvl="0" indent="0" algn="r" defTabSz="1066800">
            <a:lnSpc>
              <a:spcPct val="90000"/>
            </a:lnSpc>
            <a:spcBef>
              <a:spcPct val="0"/>
            </a:spcBef>
            <a:spcAft>
              <a:spcPct val="35000"/>
            </a:spcAft>
            <a:buNone/>
          </a:pPr>
          <a:r>
            <a:rPr lang="fa-IR" sz="2400" kern="1200" dirty="0">
              <a:solidFill>
                <a:schemeClr val="bg2">
                  <a:lumMod val="25000"/>
                </a:schemeClr>
              </a:solidFill>
            </a:rPr>
            <a:t>تشخیص از راه دور بیمار</a:t>
          </a:r>
          <a:endParaRPr lang="en-US" sz="2400" kern="1200" dirty="0">
            <a:solidFill>
              <a:schemeClr val="bg2">
                <a:lumMod val="25000"/>
              </a:schemeClr>
            </a:solidFill>
          </a:endParaRPr>
        </a:p>
      </dsp:txBody>
      <dsp:txXfrm>
        <a:off x="2006727" y="1384467"/>
        <a:ext cx="1864114" cy="1695231"/>
      </dsp:txXfrm>
    </dsp:sp>
    <dsp:sp modelId="{58E7B49B-9E8B-44CA-A002-7DC671DDC7D1}">
      <dsp:nvSpPr>
        <dsp:cNvPr id="0" name=""/>
        <dsp:cNvSpPr/>
      </dsp:nvSpPr>
      <dsp:spPr>
        <a:xfrm>
          <a:off x="4004961" y="769924"/>
          <a:ext cx="2048477" cy="614543"/>
        </a:xfrm>
        <a:prstGeom prst="chevron">
          <a:avLst>
            <a:gd name="adj" fmla="val 30000"/>
          </a:avLst>
        </a:prstGeom>
        <a:solidFill>
          <a:schemeClr val="accent1">
            <a:lumMod val="75000"/>
          </a:schemeClr>
        </a:solidFill>
        <a:ln w="12700" cap="flat" cmpd="sng" algn="ctr">
          <a:no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5879" tIns="75879" rIns="75879" bIns="75879" numCol="1" spcCol="1270" anchor="ctr" anchorCtr="0">
          <a:noAutofit/>
        </a:bodyPr>
        <a:lstStyle/>
        <a:p>
          <a:pPr marL="0" lvl="0" indent="0" algn="ctr" defTabSz="1244600">
            <a:lnSpc>
              <a:spcPct val="90000"/>
            </a:lnSpc>
            <a:spcBef>
              <a:spcPct val="0"/>
            </a:spcBef>
            <a:spcAft>
              <a:spcPct val="35000"/>
            </a:spcAft>
            <a:buNone/>
          </a:pPr>
          <a:r>
            <a:rPr lang="fa-IR" sz="2800" kern="1200" dirty="0"/>
            <a:t>تصمیم</a:t>
          </a:r>
          <a:endParaRPr lang="en-US" sz="2800" kern="1200" dirty="0"/>
        </a:p>
      </dsp:txBody>
      <dsp:txXfrm>
        <a:off x="4189324" y="769924"/>
        <a:ext cx="1679751" cy="614543"/>
      </dsp:txXfrm>
    </dsp:sp>
    <dsp:sp modelId="{E3E31A9B-7B4B-4E18-A0D7-2CB184BAEA72}">
      <dsp:nvSpPr>
        <dsp:cNvPr id="0" name=""/>
        <dsp:cNvSpPr/>
      </dsp:nvSpPr>
      <dsp:spPr>
        <a:xfrm>
          <a:off x="4004961" y="1384467"/>
          <a:ext cx="1864114" cy="1695231"/>
        </a:xfrm>
        <a:prstGeom prst="rect">
          <a:avLst/>
        </a:prstGeom>
        <a:solidFill>
          <a:schemeClr val="accent1">
            <a:lumMod val="60000"/>
            <a:lumOff val="40000"/>
            <a:alpha val="90000"/>
          </a:scheme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7306" tIns="147306" rIns="147306" bIns="294613" numCol="1" spcCol="1270" anchor="t" anchorCtr="0">
          <a:noAutofit/>
        </a:bodyPr>
        <a:lstStyle/>
        <a:p>
          <a:pPr marL="0" lvl="0" indent="0" algn="r" defTabSz="1066800">
            <a:lnSpc>
              <a:spcPct val="90000"/>
            </a:lnSpc>
            <a:spcBef>
              <a:spcPct val="0"/>
            </a:spcBef>
            <a:spcAft>
              <a:spcPct val="35000"/>
            </a:spcAft>
            <a:buNone/>
          </a:pPr>
          <a:r>
            <a:rPr lang="fa-IR" sz="2400" kern="1200" dirty="0">
              <a:solidFill>
                <a:schemeClr val="accent1">
                  <a:lumMod val="50000"/>
                </a:schemeClr>
              </a:solidFill>
            </a:rPr>
            <a:t>تصمیم گیری به موقع پزشکی</a:t>
          </a:r>
          <a:endParaRPr lang="en-US" sz="2400" kern="1200" dirty="0">
            <a:solidFill>
              <a:schemeClr val="accent1">
                <a:lumMod val="50000"/>
              </a:schemeClr>
            </a:solidFill>
          </a:endParaRPr>
        </a:p>
      </dsp:txBody>
      <dsp:txXfrm>
        <a:off x="4004961" y="1384467"/>
        <a:ext cx="1864114" cy="1695231"/>
      </dsp:txXfrm>
    </dsp:sp>
    <dsp:sp modelId="{ADC7B3B5-4122-4F43-BCA3-D7500779245A}">
      <dsp:nvSpPr>
        <dsp:cNvPr id="0" name=""/>
        <dsp:cNvSpPr/>
      </dsp:nvSpPr>
      <dsp:spPr>
        <a:xfrm>
          <a:off x="6003195" y="769924"/>
          <a:ext cx="2048477" cy="614543"/>
        </a:xfrm>
        <a:prstGeom prst="chevron">
          <a:avLst>
            <a:gd name="adj" fmla="val 30000"/>
          </a:avLst>
        </a:prstGeom>
        <a:solidFill>
          <a:schemeClr val="accent1">
            <a:lumMod val="75000"/>
          </a:schemeClr>
        </a:solidFill>
        <a:ln w="12700" cap="flat" cmpd="sng" algn="ctr">
          <a:no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5879" tIns="75879" rIns="75879" bIns="75879" numCol="1" spcCol="1270" anchor="ctr" anchorCtr="0">
          <a:noAutofit/>
        </a:bodyPr>
        <a:lstStyle/>
        <a:p>
          <a:pPr marL="0" lvl="0" indent="0" algn="ctr" defTabSz="1244600">
            <a:lnSpc>
              <a:spcPct val="90000"/>
            </a:lnSpc>
            <a:spcBef>
              <a:spcPct val="0"/>
            </a:spcBef>
            <a:spcAft>
              <a:spcPct val="35000"/>
            </a:spcAft>
            <a:buNone/>
          </a:pPr>
          <a:r>
            <a:rPr lang="fa-IR" sz="2800" kern="1200" dirty="0"/>
            <a:t>درمان</a:t>
          </a:r>
          <a:endParaRPr lang="en-US" sz="2800" kern="1200" dirty="0"/>
        </a:p>
      </dsp:txBody>
      <dsp:txXfrm>
        <a:off x="6187558" y="769924"/>
        <a:ext cx="1679751" cy="614543"/>
      </dsp:txXfrm>
    </dsp:sp>
    <dsp:sp modelId="{859AF4D5-545E-4881-ADAF-1EF9A103C299}">
      <dsp:nvSpPr>
        <dsp:cNvPr id="0" name=""/>
        <dsp:cNvSpPr/>
      </dsp:nvSpPr>
      <dsp:spPr>
        <a:xfrm>
          <a:off x="6003195" y="1384467"/>
          <a:ext cx="1864114" cy="1695231"/>
        </a:xfrm>
        <a:prstGeom prst="rect">
          <a:avLst/>
        </a:prstGeom>
        <a:solidFill>
          <a:schemeClr val="accent1">
            <a:lumMod val="60000"/>
            <a:lumOff val="40000"/>
            <a:alpha val="90000"/>
          </a:scheme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7306" tIns="147306" rIns="147306" bIns="294613" numCol="1" spcCol="1270" anchor="t" anchorCtr="0">
          <a:noAutofit/>
        </a:bodyPr>
        <a:lstStyle/>
        <a:p>
          <a:pPr marL="0" lvl="0" indent="0" algn="r" defTabSz="1066800">
            <a:lnSpc>
              <a:spcPct val="90000"/>
            </a:lnSpc>
            <a:spcBef>
              <a:spcPct val="0"/>
            </a:spcBef>
            <a:spcAft>
              <a:spcPct val="35000"/>
            </a:spcAft>
            <a:buNone/>
          </a:pPr>
          <a:r>
            <a:rPr lang="fa-IR" sz="2400" kern="1200" dirty="0">
              <a:solidFill>
                <a:schemeClr val="accent1">
                  <a:lumMod val="50000"/>
                </a:schemeClr>
              </a:solidFill>
            </a:rPr>
            <a:t>مدیریت و خود مدیریتی</a:t>
          </a:r>
          <a:endParaRPr lang="en-US" sz="2400" kern="1200" dirty="0">
            <a:solidFill>
              <a:schemeClr val="accent1">
                <a:lumMod val="50000"/>
              </a:schemeClr>
            </a:solidFill>
          </a:endParaRPr>
        </a:p>
      </dsp:txBody>
      <dsp:txXfrm>
        <a:off x="6003195" y="1384467"/>
        <a:ext cx="1864114" cy="1695231"/>
      </dsp:txXfrm>
    </dsp:sp>
    <dsp:sp modelId="{D0D90E6E-E28C-4FBA-A7DF-3EF4101842F6}">
      <dsp:nvSpPr>
        <dsp:cNvPr id="0" name=""/>
        <dsp:cNvSpPr/>
      </dsp:nvSpPr>
      <dsp:spPr>
        <a:xfrm>
          <a:off x="8001429" y="769924"/>
          <a:ext cx="2048477" cy="614543"/>
        </a:xfrm>
        <a:prstGeom prst="chevron">
          <a:avLst>
            <a:gd name="adj" fmla="val 30000"/>
          </a:avLst>
        </a:prstGeom>
        <a:solidFill>
          <a:schemeClr val="accent1">
            <a:lumMod val="75000"/>
          </a:schemeClr>
        </a:solidFill>
        <a:ln w="12700" cap="flat" cmpd="sng" algn="ctr">
          <a:no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5879" tIns="75879" rIns="75879" bIns="75879" numCol="1" spcCol="1270" anchor="ctr" anchorCtr="0">
          <a:noAutofit/>
        </a:bodyPr>
        <a:lstStyle/>
        <a:p>
          <a:pPr marL="0" lvl="0" indent="0" algn="ctr" defTabSz="1244600">
            <a:lnSpc>
              <a:spcPct val="90000"/>
            </a:lnSpc>
            <a:spcBef>
              <a:spcPct val="0"/>
            </a:spcBef>
            <a:spcAft>
              <a:spcPct val="35000"/>
            </a:spcAft>
            <a:buNone/>
          </a:pPr>
          <a:r>
            <a:rPr lang="fa-IR" sz="2800" kern="1200" dirty="0"/>
            <a:t>پیگیری</a:t>
          </a:r>
          <a:endParaRPr lang="en-US" sz="2800" kern="1200" dirty="0"/>
        </a:p>
      </dsp:txBody>
      <dsp:txXfrm>
        <a:off x="8185792" y="769924"/>
        <a:ext cx="1679751" cy="614543"/>
      </dsp:txXfrm>
    </dsp:sp>
    <dsp:sp modelId="{CA423928-3C8F-4930-AA17-90D99E0FC56D}">
      <dsp:nvSpPr>
        <dsp:cNvPr id="0" name=""/>
        <dsp:cNvSpPr/>
      </dsp:nvSpPr>
      <dsp:spPr>
        <a:xfrm>
          <a:off x="8001429" y="1384467"/>
          <a:ext cx="1864114" cy="1695231"/>
        </a:xfrm>
        <a:prstGeom prst="rect">
          <a:avLst/>
        </a:prstGeom>
        <a:solidFill>
          <a:schemeClr val="accent1">
            <a:lumMod val="60000"/>
            <a:lumOff val="40000"/>
            <a:alpha val="90000"/>
          </a:schemeClr>
        </a:solid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7306" tIns="147306" rIns="147306" bIns="294613" numCol="1" spcCol="1270" anchor="t" anchorCtr="0">
          <a:noAutofit/>
        </a:bodyPr>
        <a:lstStyle/>
        <a:p>
          <a:pPr marL="0" lvl="0" indent="0" algn="r" defTabSz="1066800">
            <a:lnSpc>
              <a:spcPct val="90000"/>
            </a:lnSpc>
            <a:spcBef>
              <a:spcPct val="0"/>
            </a:spcBef>
            <a:spcAft>
              <a:spcPct val="35000"/>
            </a:spcAft>
            <a:buNone/>
          </a:pPr>
          <a:r>
            <a:rPr lang="fa-IR" sz="2400" kern="1200" dirty="0">
              <a:solidFill>
                <a:schemeClr val="accent1">
                  <a:lumMod val="50000"/>
                </a:schemeClr>
              </a:solidFill>
            </a:rPr>
            <a:t>کنترل بیمار از راه دور</a:t>
          </a:r>
          <a:endParaRPr lang="en-US" sz="2400" kern="1200" dirty="0">
            <a:solidFill>
              <a:schemeClr val="accent1">
                <a:lumMod val="50000"/>
              </a:schemeClr>
            </a:solidFill>
          </a:endParaRPr>
        </a:p>
      </dsp:txBody>
      <dsp:txXfrm>
        <a:off x="8001429" y="1384467"/>
        <a:ext cx="1864114" cy="169523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CB4F3C-75A8-4BB8-A18E-B730DDD68B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6AE10D8-98A5-4E68-A41F-7AA79FF696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5764CF-3664-45D0-9B27-4222DB1A6BA7}" type="datetimeFigureOut">
              <a:rPr lang="en-US" smtClean="0"/>
              <a:t>3/21/2020</a:t>
            </a:fld>
            <a:endParaRPr lang="en-US" dirty="0"/>
          </a:p>
        </p:txBody>
      </p:sp>
      <p:sp>
        <p:nvSpPr>
          <p:cNvPr id="4" name="Footer Placeholder 3">
            <a:extLst>
              <a:ext uri="{FF2B5EF4-FFF2-40B4-BE49-F238E27FC236}">
                <a16:creationId xmlns:a16="http://schemas.microsoft.com/office/drawing/2014/main" id="{177EF411-0DAB-4BCE-94A8-E903E20549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A11237F-7CCA-4423-B624-29C06FF2E74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8CD4AB-B9A2-4248-B31F-8EBC71546D8D}" type="slidenum">
              <a:rPr lang="en-US" smtClean="0"/>
              <a:t>‹#›</a:t>
            </a:fld>
            <a:endParaRPr lang="en-US" dirty="0"/>
          </a:p>
        </p:txBody>
      </p:sp>
    </p:spTree>
    <p:extLst>
      <p:ext uri="{BB962C8B-B14F-4D97-AF65-F5344CB8AC3E}">
        <p14:creationId xmlns:p14="http://schemas.microsoft.com/office/powerpoint/2010/main" val="2869779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F7E720-7243-402E-A0D4-CE3189C951A5}" type="datetimeFigureOut">
              <a:rPr lang="en-US" noProof="0" smtClean="0"/>
              <a:t>3/21/2020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BE9C73-6CDE-45E2-97F8-E3C5308FA232}" type="slidenum">
              <a:rPr lang="en-US" noProof="0" smtClean="0"/>
              <a:t>‹#›</a:t>
            </a:fld>
            <a:endParaRPr lang="en-US" noProof="0" dirty="0"/>
          </a:p>
        </p:txBody>
      </p:sp>
    </p:spTree>
    <p:extLst>
      <p:ext uri="{BB962C8B-B14F-4D97-AF65-F5344CB8AC3E}">
        <p14:creationId xmlns:p14="http://schemas.microsoft.com/office/powerpoint/2010/main" val="376349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1</a:t>
            </a:fld>
            <a:endParaRPr lang="en-US" dirty="0"/>
          </a:p>
        </p:txBody>
      </p:sp>
    </p:spTree>
    <p:extLst>
      <p:ext uri="{BB962C8B-B14F-4D97-AF65-F5344CB8AC3E}">
        <p14:creationId xmlns:p14="http://schemas.microsoft.com/office/powerpoint/2010/main" val="1567470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13</a:t>
            </a:fld>
            <a:endParaRPr lang="en-US" dirty="0"/>
          </a:p>
        </p:txBody>
      </p:sp>
    </p:spTree>
    <p:extLst>
      <p:ext uri="{BB962C8B-B14F-4D97-AF65-F5344CB8AC3E}">
        <p14:creationId xmlns:p14="http://schemas.microsoft.com/office/powerpoint/2010/main" val="99585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14</a:t>
            </a:fld>
            <a:endParaRPr lang="en-US" dirty="0"/>
          </a:p>
        </p:txBody>
      </p:sp>
    </p:spTree>
    <p:extLst>
      <p:ext uri="{BB962C8B-B14F-4D97-AF65-F5344CB8AC3E}">
        <p14:creationId xmlns:p14="http://schemas.microsoft.com/office/powerpoint/2010/main" val="1167296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17</a:t>
            </a:fld>
            <a:endParaRPr lang="en-US" dirty="0"/>
          </a:p>
        </p:txBody>
      </p:sp>
    </p:spTree>
    <p:extLst>
      <p:ext uri="{BB962C8B-B14F-4D97-AF65-F5344CB8AC3E}">
        <p14:creationId xmlns:p14="http://schemas.microsoft.com/office/powerpoint/2010/main" val="2335324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18</a:t>
            </a:fld>
            <a:endParaRPr lang="en-US" dirty="0"/>
          </a:p>
        </p:txBody>
      </p:sp>
    </p:spTree>
    <p:extLst>
      <p:ext uri="{BB962C8B-B14F-4D97-AF65-F5344CB8AC3E}">
        <p14:creationId xmlns:p14="http://schemas.microsoft.com/office/powerpoint/2010/main" val="1490895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21</a:t>
            </a:fld>
            <a:endParaRPr lang="en-US" dirty="0"/>
          </a:p>
        </p:txBody>
      </p:sp>
    </p:spTree>
    <p:extLst>
      <p:ext uri="{BB962C8B-B14F-4D97-AF65-F5344CB8AC3E}">
        <p14:creationId xmlns:p14="http://schemas.microsoft.com/office/powerpoint/2010/main" val="3770199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3</a:t>
            </a:fld>
            <a:endParaRPr lang="en-US" dirty="0"/>
          </a:p>
        </p:txBody>
      </p:sp>
    </p:spTree>
    <p:extLst>
      <p:ext uri="{BB962C8B-B14F-4D97-AF65-F5344CB8AC3E}">
        <p14:creationId xmlns:p14="http://schemas.microsoft.com/office/powerpoint/2010/main" val="3511812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4</a:t>
            </a:fld>
            <a:endParaRPr lang="en-US" dirty="0"/>
          </a:p>
        </p:txBody>
      </p:sp>
    </p:spTree>
    <p:extLst>
      <p:ext uri="{BB962C8B-B14F-4D97-AF65-F5344CB8AC3E}">
        <p14:creationId xmlns:p14="http://schemas.microsoft.com/office/powerpoint/2010/main" val="942007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5</a:t>
            </a:fld>
            <a:endParaRPr lang="en-US" dirty="0"/>
          </a:p>
        </p:txBody>
      </p:sp>
    </p:spTree>
    <p:extLst>
      <p:ext uri="{BB962C8B-B14F-4D97-AF65-F5344CB8AC3E}">
        <p14:creationId xmlns:p14="http://schemas.microsoft.com/office/powerpoint/2010/main" val="1492805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6</a:t>
            </a:fld>
            <a:endParaRPr lang="en-US" dirty="0"/>
          </a:p>
        </p:txBody>
      </p:sp>
    </p:spTree>
    <p:extLst>
      <p:ext uri="{BB962C8B-B14F-4D97-AF65-F5344CB8AC3E}">
        <p14:creationId xmlns:p14="http://schemas.microsoft.com/office/powerpoint/2010/main" val="4088854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7</a:t>
            </a:fld>
            <a:endParaRPr lang="en-US" dirty="0"/>
          </a:p>
        </p:txBody>
      </p:sp>
    </p:spTree>
    <p:extLst>
      <p:ext uri="{BB962C8B-B14F-4D97-AF65-F5344CB8AC3E}">
        <p14:creationId xmlns:p14="http://schemas.microsoft.com/office/powerpoint/2010/main" val="1927758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8</a:t>
            </a:fld>
            <a:endParaRPr lang="en-US" dirty="0"/>
          </a:p>
        </p:txBody>
      </p:sp>
    </p:spTree>
    <p:extLst>
      <p:ext uri="{BB962C8B-B14F-4D97-AF65-F5344CB8AC3E}">
        <p14:creationId xmlns:p14="http://schemas.microsoft.com/office/powerpoint/2010/main" val="2561512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11</a:t>
            </a:fld>
            <a:endParaRPr lang="en-US" dirty="0"/>
          </a:p>
        </p:txBody>
      </p:sp>
    </p:spTree>
    <p:extLst>
      <p:ext uri="{BB962C8B-B14F-4D97-AF65-F5344CB8AC3E}">
        <p14:creationId xmlns:p14="http://schemas.microsoft.com/office/powerpoint/2010/main" val="3339396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12</a:t>
            </a:fld>
            <a:endParaRPr lang="en-US" dirty="0"/>
          </a:p>
        </p:txBody>
      </p:sp>
    </p:spTree>
    <p:extLst>
      <p:ext uri="{BB962C8B-B14F-4D97-AF65-F5344CB8AC3E}">
        <p14:creationId xmlns:p14="http://schemas.microsoft.com/office/powerpoint/2010/main" val="4217760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3/21/2020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982019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Autofit/>
          </a:bodyPr>
          <a:lstStyle>
            <a:lvl1pPr algn="l" defTabSz="914400" rtl="0" eaLnBrk="1" latinLnBrk="0" hangingPunct="1">
              <a:lnSpc>
                <a:spcPct val="100000"/>
              </a:lnSpc>
              <a:spcBef>
                <a:spcPct val="0"/>
              </a:spcBef>
              <a:buNone/>
              <a:defRPr lang="en-US" sz="4800" b="0" kern="1200" cap="none" spc="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bg1">
                    <a:lumMod val="9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3/21/2020</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54680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D7A40E7-331A-409D-8385-D6893D1EA86A}"/>
              </a:ext>
            </a:extLst>
          </p:cNvPr>
          <p:cNvSpPr/>
          <p:nvPr userDrawn="1"/>
        </p:nvSpPr>
        <p:spPr>
          <a:xfrm>
            <a:off x="948394" y="941695"/>
            <a:ext cx="5452526" cy="497461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23">
            <a:extLst>
              <a:ext uri="{FF2B5EF4-FFF2-40B4-BE49-F238E27FC236}">
                <a16:creationId xmlns:a16="http://schemas.microsoft.com/office/drawing/2014/main" id="{75561E95-1FD2-4358-9E4C-3D2E929E4872}"/>
              </a:ext>
            </a:extLst>
          </p:cNvPr>
          <p:cNvSpPr>
            <a:spLocks noGrp="1"/>
          </p:cNvSpPr>
          <p:nvPr>
            <p:ph type="pic" sz="quarter" idx="14"/>
          </p:nvPr>
        </p:nvSpPr>
        <p:spPr>
          <a:xfrm>
            <a:off x="0" y="0"/>
            <a:ext cx="12192000" cy="6858000"/>
          </a:xfrm>
          <a:custGeom>
            <a:avLst/>
            <a:gdLst>
              <a:gd name="connsiteX0" fmla="*/ 948394 w 12192000"/>
              <a:gd name="connsiteY0" fmla="*/ 941695 h 6858000"/>
              <a:gd name="connsiteX1" fmla="*/ 948394 w 12192000"/>
              <a:gd name="connsiteY1" fmla="*/ 5916305 h 6858000"/>
              <a:gd name="connsiteX2" fmla="*/ 6400920 w 12192000"/>
              <a:gd name="connsiteY2" fmla="*/ 5916305 h 6858000"/>
              <a:gd name="connsiteX3" fmla="*/ 6400920 w 12192000"/>
              <a:gd name="connsiteY3" fmla="*/ 941695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948394" y="941695"/>
                </a:moveTo>
                <a:lnTo>
                  <a:pt x="948394" y="5916305"/>
                </a:lnTo>
                <a:lnTo>
                  <a:pt x="6400920" y="5916305"/>
                </a:lnTo>
                <a:lnTo>
                  <a:pt x="6400920" y="941695"/>
                </a:lnTo>
                <a:close/>
                <a:moveTo>
                  <a:pt x="0" y="0"/>
                </a:moveTo>
                <a:lnTo>
                  <a:pt x="12192000" y="0"/>
                </a:lnTo>
                <a:lnTo>
                  <a:pt x="12192000" y="6858000"/>
                </a:lnTo>
                <a:lnTo>
                  <a:pt x="0" y="6858000"/>
                </a:lnTo>
                <a:close/>
              </a:path>
            </a:pathLst>
          </a:custGeom>
          <a:solidFill>
            <a:schemeClr val="accent1">
              <a:lumMod val="60000"/>
              <a:lumOff val="40000"/>
            </a:schemeClr>
          </a:solidFill>
        </p:spPr>
        <p:txBody>
          <a:bodyPr wrap="square">
            <a:noAutofit/>
          </a:bodyPr>
          <a:lstStyle>
            <a:lvl1pPr marL="0" indent="0" algn="ctr">
              <a:buNone/>
              <a:defRPr/>
            </a:lvl1pPr>
          </a:lstStyle>
          <a:p>
            <a:r>
              <a:rPr lang="en-US" noProof="0"/>
              <a:t>Click icon to add picture</a:t>
            </a:r>
            <a:endParaRPr lang="en-US" noProof="0" dirty="0"/>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noProof="0" smtClean="0"/>
              <a:t>3/21/2020</a:t>
            </a:fld>
            <a:endParaRPr lang="en-US" noProof="0"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noProof="0"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noProof="0" smtClean="0"/>
              <a:t>‹#›</a:t>
            </a:fld>
            <a:endParaRPr lang="en-US" noProof="0" dirty="0"/>
          </a:p>
        </p:txBody>
      </p:sp>
      <p:sp>
        <p:nvSpPr>
          <p:cNvPr id="22" name="Content Placeholder 3">
            <a:extLst>
              <a:ext uri="{FF2B5EF4-FFF2-40B4-BE49-F238E27FC236}">
                <a16:creationId xmlns:a16="http://schemas.microsoft.com/office/drawing/2014/main" id="{6E7077FF-6FAE-4A98-862F-3A2F931B9589}"/>
              </a:ext>
            </a:extLst>
          </p:cNvPr>
          <p:cNvSpPr>
            <a:spLocks noGrp="1"/>
          </p:cNvSpPr>
          <p:nvPr>
            <p:ph sz="half" idx="13"/>
          </p:nvPr>
        </p:nvSpPr>
        <p:spPr>
          <a:xfrm>
            <a:off x="1357950" y="2852792"/>
            <a:ext cx="4633415" cy="2572193"/>
          </a:xfrm>
        </p:spPr>
        <p:txBody>
          <a:bodyPr vert="horz" lIns="91440" tIns="45720" rIns="91440" bIns="45720" rtlCol="0">
            <a:normAutofit/>
          </a:bodyPr>
          <a:lstStyle>
            <a:lvl1pPr marL="0" indent="0">
              <a:buNone/>
              <a:defRPr>
                <a:solidFill>
                  <a:schemeClr val="bg1"/>
                </a:solidFill>
              </a:defRPr>
            </a:lvl1pPr>
          </a:lstStyle>
          <a:p>
            <a:pPr lvl="0"/>
            <a:r>
              <a:rPr lang="en-US" noProof="0"/>
              <a:t>Click to edit Master text styles</a:t>
            </a:r>
          </a:p>
        </p:txBody>
      </p:sp>
      <p:sp>
        <p:nvSpPr>
          <p:cNvPr id="23" name="Rectangle 22">
            <a:extLst>
              <a:ext uri="{FF2B5EF4-FFF2-40B4-BE49-F238E27FC236}">
                <a16:creationId xmlns:a16="http://schemas.microsoft.com/office/drawing/2014/main" id="{351E07B6-8D69-4F8A-9729-400511B37F8B}"/>
              </a:ext>
            </a:extLst>
          </p:cNvPr>
          <p:cNvSpPr/>
          <p:nvPr userDrawn="1"/>
        </p:nvSpPr>
        <p:spPr>
          <a:xfrm>
            <a:off x="1101715" y="1106424"/>
            <a:ext cx="5120640" cy="46451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1357950" y="1352804"/>
            <a:ext cx="4633415" cy="1333641"/>
          </a:xfrm>
        </p:spPr>
        <p:txBody>
          <a:bodyPr anchor="b">
            <a:normAutofit/>
          </a:bodyPr>
          <a:lstStyle>
            <a:lvl1pPr algn="l" defTabSz="914400" rtl="0" eaLnBrk="1" latinLnBrk="0" hangingPunct="1">
              <a:lnSpc>
                <a:spcPct val="100000"/>
              </a:lnSpc>
              <a:spcBef>
                <a:spcPct val="0"/>
              </a:spcBef>
              <a:buNone/>
              <a:defRPr lang="en-US" sz="4800" b="0" kern="1200" cap="none" spc="0" baseline="0" dirty="0">
                <a:solidFill>
                  <a:schemeClr val="bg1"/>
                </a:solidFill>
                <a:effectLst/>
                <a:latin typeface="+mj-lt"/>
                <a:ea typeface="+mn-ea"/>
                <a:cs typeface="+mn-cs"/>
              </a:defRPr>
            </a:lvl1pPr>
          </a:lstStyle>
          <a:p>
            <a:r>
              <a:rPr lang="en-US" noProof="0"/>
              <a:t>Click to edit Master title style</a:t>
            </a:r>
          </a:p>
        </p:txBody>
      </p:sp>
    </p:spTree>
    <p:extLst>
      <p:ext uri="{BB962C8B-B14F-4D97-AF65-F5344CB8AC3E}">
        <p14:creationId xmlns:p14="http://schemas.microsoft.com/office/powerpoint/2010/main" val="2811138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3/21/2020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01001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628558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3/21/2020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87034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3/21/2020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05556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F2F0876-DA34-44C2-B05E-66533803FE6E}"/>
              </a:ext>
            </a:extLst>
          </p:cNvPr>
          <p:cNvSpPr>
            <a:spLocks noGrp="1"/>
          </p:cNvSpPr>
          <p:nvPr>
            <p:ph type="pic" sz="quarter" idx="14"/>
          </p:nvPr>
        </p:nvSpPr>
        <p:spPr>
          <a:xfrm>
            <a:off x="233400" y="246600"/>
            <a:ext cx="11725200" cy="6364800"/>
          </a:xfrm>
        </p:spPr>
        <p:txBody>
          <a:bodyPr anchor="ctr" anchorCtr="0"/>
          <a:lstStyle>
            <a:lvl1pPr marL="0" indent="0" algn="ctr">
              <a:buNone/>
              <a:defRPr/>
            </a:lvl1pPr>
          </a:lstStyle>
          <a:p>
            <a:r>
              <a:rPr lang="en-US"/>
              <a:t>Click icon to add picture</a:t>
            </a:r>
            <a:endParaRPr lang="ru-RU"/>
          </a:p>
        </p:txBody>
      </p:sp>
      <p:sp>
        <p:nvSpPr>
          <p:cNvPr id="10" name="Picture Placeholder 9">
            <a:extLst>
              <a:ext uri="{FF2B5EF4-FFF2-40B4-BE49-F238E27FC236}">
                <a16:creationId xmlns:a16="http://schemas.microsoft.com/office/drawing/2014/main" id="{6E352C7E-BCE1-47CD-872E-2935DD89FC28}"/>
              </a:ext>
            </a:extLst>
          </p:cNvPr>
          <p:cNvSpPr>
            <a:spLocks noGrp="1"/>
          </p:cNvSpPr>
          <p:nvPr>
            <p:ph type="pic" sz="quarter" idx="13"/>
          </p:nvPr>
        </p:nvSpPr>
        <p:spPr>
          <a:xfrm>
            <a:off x="852488" y="2103438"/>
            <a:ext cx="5243512" cy="3748087"/>
          </a:xfrm>
        </p:spPr>
        <p:txBody>
          <a:bodyPr anchor="ctr" anchorCtr="0"/>
          <a:lstStyle>
            <a:lvl1pPr marL="0" indent="0" algn="ctr">
              <a:buNone/>
              <a:defRPr/>
            </a:lvl1pPr>
          </a:lstStyle>
          <a:p>
            <a:r>
              <a:rPr lang="en-US"/>
              <a:t>Click icon to add picture</a:t>
            </a:r>
            <a:endParaRPr lang="ru-RU" dirty="0"/>
          </a:p>
        </p:txBody>
      </p:sp>
      <p:sp>
        <p:nvSpPr>
          <p:cNvPr id="8" name="Title 7"/>
          <p:cNvSpPr>
            <a:spLocks noGrp="1"/>
          </p:cNvSpPr>
          <p:nvPr>
            <p:ph type="title"/>
          </p:nvPr>
        </p:nvSpPr>
        <p:spPr/>
        <p:txBody>
          <a:bodyPr/>
          <a:lstStyle>
            <a:lvl1pPr>
              <a:defRPr>
                <a:solidFill>
                  <a:schemeClr val="bg2">
                    <a:lumMod val="50000"/>
                  </a:schemeClr>
                </a:solidFill>
              </a:defRPr>
            </a:lvl1pPr>
          </a:lstStyle>
          <a:p>
            <a:r>
              <a:rPr lang="en-US"/>
              <a:t>Click to edit Master title style</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3/21/2020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23926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3/21/2020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523591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3/21/2020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758772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865951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3/21/2020</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696644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3/21/2020</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56042478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9" r:id="rId5"/>
    <p:sldLayoutId id="2147483730" r:id="rId6"/>
    <p:sldLayoutId id="2147483736" r:id="rId7"/>
    <p:sldLayoutId id="2147483737" r:id="rId8"/>
    <p:sldLayoutId id="2147483727" r:id="rId9"/>
    <p:sldLayoutId id="2147483741" r:id="rId10"/>
    <p:sldLayoutId id="2147483740" r:id="rId11"/>
    <p:sldLayoutId id="2147483728" r:id="rId12"/>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sccr.ir/News/10426/1/%D8%B3%D9%84%D8%A7%D9%85%D8%AA-%D8%A7%D9%84%DA%A9%D8%AA%D8%B1%D9%88%D9%86%DB%8C%DA%A9-%D8%B1%D8%A7%D9%87%D8%A8%D8%B1%D8%AF%DB%8C-%D8%A8%D8%B1%D8%A7%DB%8C-%D9%85%D9%82%D8%A7%D8%A8%D9%84%D9%87-%D8%A8%D8%A7-%D8%A8%DB%8C%D9%85%D8%A7%D8%B1%DB%8C-%D9%88-%D9%88%DB%8C%D8%B1%D9%88%D8%B3-%D9%87%D8%A7%DB%8C-%D9%81%D8%B1%D8%A7%DA%AF%DB%8C%D8%B1-%D9%85%D8%AB%D9%84-%DA%A9%D8%B1%D9%88%D9%86%D8%A7#_ftn4"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hyperlink" Target="https://sccr.ir/News/10426/1/%D8%B3%D9%84%D8%A7%D9%85%D8%AA-%D8%A7%D9%84%DA%A9%D8%AA%D8%B1%D9%88%D9%86%DB%8C%DA%A9-%D8%B1%D8%A7%D9%87%D8%A8%D8%B1%D8%AF%DB%8C-%D8%A8%D8%B1%D8%A7%DB%8C-%D9%85%D9%82%D8%A7%D8%A8%D9%84%D9%87-%D8%A8%D8%A7-%D8%A8%DB%8C%D9%85%D8%A7%D8%B1%DB%8C-%D9%88-%D9%88%DB%8C%D8%B1%D9%88%D8%B3-%D9%87%D8%A7%DB%8C-%D9%81%D8%B1%D8%A7%DA%AF%DB%8C%D8%B1-%D9%85%D8%AB%D9%84-%DA%A9%D8%B1%D9%88%D9%86%D8%A7#_ftn5"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hyperlink" Target="https://sccr.ir/News/10426/1/%D8%B3%D9%84%D8%A7%D9%85%D8%AA-%D8%A7%D9%84%DA%A9%D8%AA%D8%B1%D9%88%D9%86%DB%8C%DA%A9-%D8%B1%D8%A7%D9%87%D8%A8%D8%B1%D8%AF%DB%8C-%D8%A8%D8%B1%D8%A7%DB%8C-%D9%85%D9%82%D8%A7%D8%A8%D9%84%D9%87-%D8%A8%D8%A7-%D8%A8%DB%8C%D9%85%D8%A7%D8%B1%DB%8C-%D9%88-%D9%88%DB%8C%D8%B1%D9%88%D8%B3-%D9%87%D8%A7%DB%8C-%D9%81%D8%B1%D8%A7%DA%AF%DB%8C%D8%B1-%D9%85%D8%AB%D9%84-%DA%A9%D8%B1%D9%88%D9%86%D8%A7#_ftn14"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sccr.ir/News/10426/1/%D8%B3%D9%84%D8%A7%D9%85%D8%AA-%D8%A7%D9%84%DA%A9%D8%AA%D8%B1%D9%88%D9%86%DB%8C%DA%A9-%D8%B1%D8%A7%D9%87%D8%A8%D8%B1%D8%AF%DB%8C-%D8%A8%D8%B1%D8%A7%DB%8C-%D9%85%D9%82%D8%A7%D8%A8%D9%84%D9%87-%D8%A8%D8%A7-%D8%A8%DB%8C%D9%85%D8%A7%D8%B1%DB%8C-%D9%88-%D9%88%DB%8C%D8%B1%D9%88%D8%B3-%D9%87%D8%A7%DB%8C-%D9%81%D8%B1%D8%A7%DA%AF%DB%8C%D8%B1-%D9%85%D8%AB%D9%84-%DA%A9%D8%B1%D9%88%D9%86%D8%A7#_ftn2"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sccr.ir/News/10426/1/%D8%B3%D9%84%D8%A7%D9%85%D8%AA-%D8%A7%D9%84%DA%A9%D8%AA%D8%B1%D9%88%D9%86%DB%8C%DA%A9-%D8%B1%D8%A7%D9%87%D8%A8%D8%B1%D8%AF%DB%8C-%D8%A8%D8%B1%D8%A7%DB%8C-%D9%85%D9%82%D8%A7%D8%A8%D9%84%D9%87-%D8%A8%D8%A7-%D8%A8%DB%8C%D9%85%D8%A7%D8%B1%DB%8C-%D9%88-%D9%88%DB%8C%D8%B1%D9%88%D8%B3-%D9%87%D8%A7%DB%8C-%D9%81%D8%B1%D8%A7%DA%AF%DB%8C%D8%B1-%D9%85%D8%AB%D9%84-%DA%A9%D8%B1%D9%88%D9%86%D8%A7#_ftn3"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Man in headphones with a laptop">
            <a:extLst>
              <a:ext uri="{FF2B5EF4-FFF2-40B4-BE49-F238E27FC236}">
                <a16:creationId xmlns:a16="http://schemas.microsoft.com/office/drawing/2014/main" id="{ADA04C7C-FE8B-4C2F-BF2E-CBD501A02DFD}"/>
              </a:ext>
            </a:extLst>
          </p:cNvPr>
          <p:cNvPicPr>
            <a:picLocks noChangeAspect="1"/>
          </p:cNvPicPr>
          <p:nvPr/>
        </p:nvPicPr>
        <p:blipFill>
          <a:blip r:embed="rId3">
            <a:duotone>
              <a:prstClr val="black"/>
              <a:schemeClr val="accent1">
                <a:tint val="45000"/>
                <a:satMod val="400000"/>
              </a:schemeClr>
            </a:duotone>
          </a:blip>
          <a:srcRect/>
          <a:stretch/>
        </p:blipFill>
        <p:spPr>
          <a:xfrm>
            <a:off x="11" y="11"/>
            <a:ext cx="12191978" cy="6857988"/>
          </a:xfrm>
          <a:prstGeom prst="rect">
            <a:avLst/>
          </a:prstGeom>
        </p:spPr>
      </p:pic>
      <p:sp>
        <p:nvSpPr>
          <p:cNvPr id="11" name="Rectangle 10">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le 1">
            <a:extLst>
              <a:ext uri="{FF2B5EF4-FFF2-40B4-BE49-F238E27FC236}">
                <a16:creationId xmlns:a16="http://schemas.microsoft.com/office/drawing/2014/main" id="{01253F3E-E6E8-4DEE-A6F6-D6A88FD391E3}"/>
              </a:ext>
            </a:extLst>
          </p:cNvPr>
          <p:cNvSpPr>
            <a:spLocks noGrp="1"/>
          </p:cNvSpPr>
          <p:nvPr>
            <p:ph type="ctrTitle"/>
          </p:nvPr>
        </p:nvSpPr>
        <p:spPr>
          <a:xfrm>
            <a:off x="1769532" y="2091262"/>
            <a:ext cx="8395400" cy="3190951"/>
          </a:xfrm>
        </p:spPr>
        <p:txBody>
          <a:bodyPr>
            <a:normAutofit/>
          </a:bodyPr>
          <a:lstStyle/>
          <a:p>
            <a:r>
              <a:rPr lang="fa-IR" sz="6000" dirty="0"/>
              <a:t>مزایای شهروند الکترونیکی برای کنترل بیماری های اپیدمی</a:t>
            </a:r>
            <a:endParaRPr lang="ru-RU" sz="6000" dirty="0"/>
          </a:p>
        </p:txBody>
      </p:sp>
      <p:sp>
        <p:nvSpPr>
          <p:cNvPr id="13" name="Rectangle 12">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317353540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FCC401F-44B3-4F6A-83AB-389F0A1EC2DD}"/>
              </a:ext>
            </a:extLst>
          </p:cNvPr>
          <p:cNvSpPr>
            <a:spLocks noGrp="1"/>
          </p:cNvSpPr>
          <p:nvPr>
            <p:ph sz="half" idx="2"/>
          </p:nvPr>
        </p:nvSpPr>
        <p:spPr>
          <a:xfrm>
            <a:off x="443884" y="558404"/>
            <a:ext cx="11301273" cy="5815763"/>
          </a:xfrm>
        </p:spPr>
        <p:txBody>
          <a:bodyPr/>
          <a:lstStyle/>
          <a:p>
            <a:pPr algn="r"/>
            <a:r>
              <a:rPr lang="fa-IR" b="1" dirty="0">
                <a:solidFill>
                  <a:schemeClr val="accent6">
                    <a:lumMod val="75000"/>
                  </a:schemeClr>
                </a:solidFill>
              </a:rPr>
              <a:t>افزایش امید به زندگی:</a:t>
            </a:r>
            <a:r>
              <a:rPr lang="fa-IR" dirty="0">
                <a:solidFill>
                  <a:schemeClr val="accent6">
                    <a:lumMod val="75000"/>
                  </a:schemeClr>
                </a:solidFill>
              </a:rPr>
              <a:t> </a:t>
            </a:r>
            <a:r>
              <a:rPr lang="fa-IR" sz="1600" dirty="0"/>
              <a:t>ابزارهای خودارزیابی و تشخیص از راه دور سلامت همراه در تشخیص مسائل مربوط به سلامت اهمیت زیادی دارد و داده­ هایی را در اختیار تأمین کنندگان خدمات مراقبت سلامت قرار می­ دهد تا بتوانند به موقع مداخله مؤثری نمایند. چنین رویکردی، ظرفیت بهبود کیفیت زندگی و حتی افزایش امید به زندگی را دارد (کمیسیون اروپا، 2014).</a:t>
            </a:r>
            <a:br>
              <a:rPr lang="fa-IR" sz="1600" dirty="0"/>
            </a:br>
            <a:endParaRPr lang="en-US" sz="1600" dirty="0"/>
          </a:p>
          <a:p>
            <a:pPr algn="r"/>
            <a:endParaRPr lang="en-US" b="1" dirty="0">
              <a:solidFill>
                <a:schemeClr val="accent6">
                  <a:lumMod val="75000"/>
                </a:schemeClr>
              </a:solidFill>
            </a:endParaRPr>
          </a:p>
          <a:p>
            <a:pPr algn="r"/>
            <a:r>
              <a:rPr lang="fa-IR" b="1" dirty="0">
                <a:solidFill>
                  <a:schemeClr val="accent6">
                    <a:lumMod val="75000"/>
                  </a:schemeClr>
                </a:solidFill>
              </a:rPr>
              <a:t>کاهش هزینه ­های سلامت عمومی:</a:t>
            </a:r>
            <a:r>
              <a:rPr lang="fa-IR" dirty="0">
                <a:solidFill>
                  <a:schemeClr val="accent6">
                    <a:lumMod val="75000"/>
                  </a:schemeClr>
                </a:solidFill>
              </a:rPr>
              <a:t> </a:t>
            </a:r>
            <a:r>
              <a:rPr lang="fa-IR" sz="1600" dirty="0"/>
              <a:t>نتایج مطالعه سازمان جهانی بهداشت در سال 2011 نشان می­ دهد که سلامت همراه در کشورهای با درآمد بالا برای از میان برداشتن هزینه­ های مراقبت سلامت همراه به پیش می­ رود، اما در کشورهای در حال توسعه، اساسا برای تأمین دسترسی به مراقبت اولیه ارائه می­ شود (کمیسیون اروپا، 2014).</a:t>
            </a:r>
            <a:br>
              <a:rPr lang="fa-IR" dirty="0"/>
            </a:br>
            <a:endParaRPr lang="en-US" dirty="0"/>
          </a:p>
          <a:p>
            <a:pPr algn="r"/>
            <a:endParaRPr lang="en-US" b="1" dirty="0"/>
          </a:p>
          <a:p>
            <a:pPr algn="r"/>
            <a:r>
              <a:rPr lang="fa-IR" b="1" dirty="0">
                <a:solidFill>
                  <a:schemeClr val="accent6">
                    <a:lumMod val="75000"/>
                  </a:schemeClr>
                </a:solidFill>
              </a:rPr>
              <a:t>ایجاد پایگاه داده های بزرگ:</a:t>
            </a:r>
            <a:r>
              <a:rPr lang="fa-IR" dirty="0">
                <a:solidFill>
                  <a:schemeClr val="accent6">
                    <a:lumMod val="75000"/>
                  </a:schemeClr>
                </a:solidFill>
              </a:rPr>
              <a:t> </a:t>
            </a:r>
            <a:r>
              <a:rPr lang="fa-IR" sz="1600" dirty="0"/>
              <a:t>سلامت همراه «واکاوی</a:t>
            </a:r>
            <a:r>
              <a:rPr lang="fa-IR" sz="1600" baseline="30000" dirty="0">
                <a:hlinkClick r:id="rId2"/>
              </a:rPr>
              <a:t>[4]</a:t>
            </a:r>
            <a:r>
              <a:rPr lang="fa-IR" sz="1600" dirty="0"/>
              <a:t> حجم زیادی از داده­های مربوط به سلامت» را تسهیل می ­کند. این داده­ ها می­ تواند در پایگاه­ های داده بزرگی ذخیره شوند و دارای ظرفیت «تقویت پژوهش و نوآوری مراقبت سلامت» هستند. همچنین آنها پژوهشگران و دانشمندان را قادر به «درمان بهتر بیماری از طریق جستجوی الگوها در مقیاسی وسیع و یا رسیدن به نتایج جدید» کرده و به «توسعه مکانیسم ­های پیشرفته ­تری برای تشخیص و پیشگیری از بیماری» کمک می­ کنند و می ­توانند «مدل­ های کسب و کار نواورانه­ ای» را در این زمینه توسعه دهند. علاوه بر این، رایانش ابر، نقش مهمی را در افزایش ظرفیت ذخیره و پردازش داده دارد که برای مدیریت چنین حجمی از داده و اطمینان از دسترس ­پذیری آن در هر زمان و هر مکانی لازم است (کمیسیون اروپا، 2014: 9-10).</a:t>
            </a:r>
            <a:endParaRPr lang="en-US" sz="1600" dirty="0"/>
          </a:p>
        </p:txBody>
      </p:sp>
    </p:spTree>
    <p:extLst>
      <p:ext uri="{BB962C8B-B14F-4D97-AF65-F5344CB8AC3E}">
        <p14:creationId xmlns:p14="http://schemas.microsoft.com/office/powerpoint/2010/main" val="47913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C97B1-F677-4C82-9865-227A9B7D2400}"/>
              </a:ext>
            </a:extLst>
          </p:cNvPr>
          <p:cNvSpPr>
            <a:spLocks noGrp="1"/>
          </p:cNvSpPr>
          <p:nvPr>
            <p:ph type="title"/>
          </p:nvPr>
        </p:nvSpPr>
        <p:spPr>
          <a:xfrm>
            <a:off x="1066800" y="381740"/>
            <a:ext cx="10672439" cy="1525922"/>
          </a:xfrm>
        </p:spPr>
        <p:txBody>
          <a:bodyPr vert="horz" lIns="91440" tIns="45720" rIns="91440" bIns="45720" rtlCol="0" anchor="ctr">
            <a:normAutofit/>
          </a:bodyPr>
          <a:lstStyle/>
          <a:p>
            <a:pPr algn="r"/>
            <a:r>
              <a:rPr lang="fa-IR" sz="2000" dirty="0">
                <a:solidFill>
                  <a:schemeClr val="accent6">
                    <a:lumMod val="75000"/>
                  </a:schemeClr>
                </a:solidFill>
              </a:rPr>
              <a:t>یکپارچگی راهکارهای سلامت الکترونیک در سیستم­ سلامت عمومی در مبارزه با بیماری­های فراگیر</a:t>
            </a:r>
            <a:endParaRPr lang="en-US" sz="2000" dirty="0">
              <a:solidFill>
                <a:schemeClr val="accent6">
                  <a:lumMod val="75000"/>
                </a:schemeClr>
              </a:solidFill>
            </a:endParaRPr>
          </a:p>
        </p:txBody>
      </p:sp>
      <p:graphicFrame>
        <p:nvGraphicFramePr>
          <p:cNvPr id="37" name="Content Placeholder 4" descr="Smartart Placeholder">
            <a:extLst>
              <a:ext uri="{FF2B5EF4-FFF2-40B4-BE49-F238E27FC236}">
                <a16:creationId xmlns:a16="http://schemas.microsoft.com/office/drawing/2014/main" id="{E9190C4C-2B7F-4FE9-96C7-83E23481CB7B}"/>
              </a:ext>
            </a:extLst>
          </p:cNvPr>
          <p:cNvGraphicFramePr/>
          <p:nvPr>
            <p:extLst>
              <p:ext uri="{D42A27DB-BD31-4B8C-83A1-F6EECF244321}">
                <p14:modId xmlns:p14="http://schemas.microsoft.com/office/powerpoint/2010/main" val="2855694183"/>
              </p:ext>
            </p:extLst>
          </p:nvPr>
        </p:nvGraphicFramePr>
        <p:xfrm>
          <a:off x="1066800" y="2103120"/>
          <a:ext cx="10058400" cy="3849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782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FB65ABA3-820C-4D75-9437-9EFA1ADF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52" name="Rectangle 51">
            <a:extLst>
              <a:ext uri="{FF2B5EF4-FFF2-40B4-BE49-F238E27FC236}">
                <a16:creationId xmlns:a16="http://schemas.microsoft.com/office/drawing/2014/main" id="{036BF2FB-90D8-48DB-BD34-D040CDCFF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pic>
        <p:nvPicPr>
          <p:cNvPr id="6" name="Content Placeholder 5" descr="Students group">
            <a:extLst>
              <a:ext uri="{FF2B5EF4-FFF2-40B4-BE49-F238E27FC236}">
                <a16:creationId xmlns:a16="http://schemas.microsoft.com/office/drawing/2014/main" id="{B1DE2944-CBE6-437E-B09B-0F786EE86F29}"/>
              </a:ext>
            </a:extLst>
          </p:cNvPr>
          <p:cNvPicPr>
            <a:picLocks noGrp="1" noChangeAspect="1"/>
          </p:cNvPicPr>
          <p:nvPr>
            <p:ph idx="1"/>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9" y="10"/>
            <a:ext cx="12191982" cy="6857990"/>
          </a:xfrm>
          <a:prstGeom prst="rect">
            <a:avLst/>
          </a:prstGeom>
          <a:noFill/>
        </p:spPr>
      </p:pic>
      <p:sp>
        <p:nvSpPr>
          <p:cNvPr id="54" name="Rectangle 53">
            <a:extLst>
              <a:ext uri="{FF2B5EF4-FFF2-40B4-BE49-F238E27FC236}">
                <a16:creationId xmlns:a16="http://schemas.microsoft.com/office/drawing/2014/main" id="{CD64F326-929E-45E2-B54D-DC7E17207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0224" y="941695"/>
            <a:ext cx="5452527" cy="4974610"/>
          </a:xfrm>
          <a:prstGeom prst="rect">
            <a:avLst/>
          </a:prstGeom>
          <a:solidFill>
            <a:schemeClr val="bg1">
              <a:lumMod val="75000"/>
              <a:lumOff val="25000"/>
            </a:schemeClr>
          </a:solidFill>
          <a:ln w="6350" cap="sq" cmpd="sng" algn="ctr">
            <a:noFill/>
            <a:prstDash val="solid"/>
            <a:miter lim="800000"/>
          </a:ln>
          <a:effectLst/>
        </p:spPr>
      </p:sp>
      <p:sp>
        <p:nvSpPr>
          <p:cNvPr id="56" name="Rectangle 55">
            <a:extLst>
              <a:ext uri="{FF2B5EF4-FFF2-40B4-BE49-F238E27FC236}">
                <a16:creationId xmlns:a16="http://schemas.microsoft.com/office/drawing/2014/main" id="{7BFCDFD7-7B3B-4ED9-B533-34D0B3724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56167" y="1106424"/>
            <a:ext cx="5120640" cy="4645152"/>
          </a:xfrm>
          <a:prstGeom prst="rect">
            <a:avLst/>
          </a:prstGeom>
          <a:noFill/>
          <a:ln w="6350" cap="sq" cmpd="sng" algn="ctr">
            <a:solidFill>
              <a:schemeClr val="tx1"/>
            </a:solidFill>
            <a:prstDash val="solid"/>
            <a:miter lim="800000"/>
          </a:ln>
          <a:effectLst>
            <a:softEdge rad="0"/>
          </a:effectLst>
        </p:spPr>
      </p:sp>
      <p:sp>
        <p:nvSpPr>
          <p:cNvPr id="11" name="Text Placeholder 3">
            <a:extLst>
              <a:ext uri="{FF2B5EF4-FFF2-40B4-BE49-F238E27FC236}">
                <a16:creationId xmlns:a16="http://schemas.microsoft.com/office/drawing/2014/main" id="{D2A7D9C9-44A9-4426-88FF-AAD1CA851446}"/>
              </a:ext>
            </a:extLst>
          </p:cNvPr>
          <p:cNvSpPr>
            <a:spLocks noGrp="1"/>
          </p:cNvSpPr>
          <p:nvPr>
            <p:ph type="body" sz="half" idx="2"/>
          </p:nvPr>
        </p:nvSpPr>
        <p:spPr>
          <a:xfrm>
            <a:off x="6019061" y="1225118"/>
            <a:ext cx="4980372" cy="4429958"/>
          </a:xfrm>
        </p:spPr>
        <p:txBody>
          <a:bodyPr vert="horz" lIns="91440" tIns="45720" rIns="91440" bIns="45720" rtlCol="0">
            <a:normAutofit fontScale="70000" lnSpcReduction="20000"/>
          </a:bodyPr>
          <a:lstStyle/>
          <a:p>
            <a:pPr marL="216000" indent="-216000" algn="r">
              <a:lnSpc>
                <a:spcPct val="90000"/>
              </a:lnSpc>
              <a:spcBef>
                <a:spcPts val="900"/>
              </a:spcBef>
              <a:buClr>
                <a:schemeClr val="accent1"/>
              </a:buClr>
              <a:buFont typeface="Arial" panose="020B0604020202020204" pitchFamily="34" charset="0"/>
              <a:buChar char="•"/>
            </a:pPr>
            <a:r>
              <a:rPr lang="fa-IR" sz="2300" b="1" dirty="0">
                <a:solidFill>
                  <a:schemeClr val="accent6">
                    <a:lumMod val="40000"/>
                    <a:lumOff val="60000"/>
                  </a:schemeClr>
                </a:solidFill>
              </a:rPr>
              <a:t>مرحله پیشگیری: </a:t>
            </a:r>
            <a:r>
              <a:rPr lang="fa-IR" dirty="0"/>
              <a:t>در مرحله پیشگیری، سلامت الکترونیک به منظور پیام­ رسانی و  فعالیت­ های آموزشی و اطلاع ­رسانی و آگاهی ­افزایی درخصوص بیماری و نحوه انتشار آن و همچنین نشان دادن و تشویق عادات سالم رفتاری برای جلوگیری از ابتلا به آن استفاده می­ شود. در واقع سلامت الکترونیک با دسترس­ پذیر کردن اطلاعات سلامتی، اثربخشی پیشگیری از بیماری و آموزش امور مرتبط با سلامت عمومی را افزایش می­ دهد و  بهره ­وری سیستم­ های سلامت را از طریق نوآوری­های فناورانه بیشتر می­ کند.</a:t>
            </a:r>
            <a:br>
              <a:rPr lang="fa-IR" dirty="0"/>
            </a:br>
            <a:r>
              <a:rPr lang="fa-IR" dirty="0"/>
              <a:t>در این مرحله، سایت­ ها و اپلیکیشن ­های سلامت الکترونیک برای آموزش و آگاهی­ بخشی مورد استفاده قرار می­ گیرند و  در آنها به­ طور مستقیم اطلاعاتی در مورد شیوه ­های مراقبت و پیشگیری از ابتلا به بیماری و کاهش استرس، روش ­های آزمایش، خودتشخیصی و خوددرمانی و مدیریت بیماری ارائه شود.</a:t>
            </a:r>
            <a:br>
              <a:rPr lang="fa-IR" dirty="0"/>
            </a:br>
            <a:endParaRPr lang="fa-IR" dirty="0"/>
          </a:p>
          <a:p>
            <a:pPr marL="216000" indent="-216000" algn="r">
              <a:lnSpc>
                <a:spcPct val="90000"/>
              </a:lnSpc>
              <a:spcBef>
                <a:spcPts val="900"/>
              </a:spcBef>
              <a:buClr>
                <a:schemeClr val="accent1"/>
              </a:buClr>
              <a:buFont typeface="Arial" panose="020B0604020202020204" pitchFamily="34" charset="0"/>
              <a:buChar char="•"/>
            </a:pPr>
            <a:r>
              <a:rPr lang="fa-IR" sz="2600" b="1" dirty="0">
                <a:solidFill>
                  <a:schemeClr val="accent6">
                    <a:lumMod val="40000"/>
                    <a:lumOff val="60000"/>
                  </a:schemeClr>
                </a:solidFill>
              </a:rPr>
              <a:t>مرحله تشخیص: </a:t>
            </a:r>
            <a:r>
              <a:rPr lang="fa-IR" dirty="0"/>
              <a:t>در مرحله تشخیص بیماری، سلامت الکترونیک می ­تواند با معرفی علایم و نشانه­ های ابتلا به بیماری کووید 19، امکان تشخیص از راه دور را فراهم کند کند. همچنین تعامل با متخصصان و پزشکان در تشخیص سریع­تر بیماری و  بهتر شدن کنترل وضعیت بیماری سودمند  است، زیرا عدم تشخیص به ­موقع می­ تواند اثرات جبران ناپذیری داشته باشد. در این مرحله، سلامت الکترونیک از سایت ­ها و اپلیکیشن­ ها برای تعامل بیمار با پزشک و جمع­ آوری داده­ ها در مورد موارد ابتلا به بیماری استفاده می­ کند که داده ­های جمع ­آوری شده می­ تواند مورد استفاده تأمین کنندگان حوزه سلامت عمومی و سیاست­گذاران باشد. همچنین سایت ­ها و اپلیکیشن­ های سلامت الکترونیک می­تواند برای «پایش</a:t>
            </a:r>
            <a:r>
              <a:rPr lang="fa-IR" baseline="30000" dirty="0">
                <a:hlinkClick r:id="rId4"/>
              </a:rPr>
              <a:t>[</a:t>
            </a:r>
            <a:r>
              <a:rPr lang="fa-IR" dirty="0"/>
              <a:t>از راه دور» استفاده شود که  شامل پایش شرایط سلامتی شهروندان می­ باشند.</a:t>
            </a:r>
            <a:endParaRPr lang="en-US" dirty="0">
              <a:solidFill>
                <a:schemeClr val="tx1">
                  <a:lumMod val="95000"/>
                </a:schemeClr>
              </a:solidFill>
            </a:endParaRPr>
          </a:p>
        </p:txBody>
      </p:sp>
    </p:spTree>
    <p:extLst>
      <p:ext uri="{BB962C8B-B14F-4D97-AF65-F5344CB8AC3E}">
        <p14:creationId xmlns:p14="http://schemas.microsoft.com/office/powerpoint/2010/main" val="145644201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E88F70F9-BF03-458B-85E9-14F5321281D0}"/>
              </a:ext>
            </a:extLst>
          </p:cNvPr>
          <p:cNvSpPr>
            <a:spLocks noGrp="1"/>
          </p:cNvSpPr>
          <p:nvPr>
            <p:ph sz="half" idx="13"/>
          </p:nvPr>
        </p:nvSpPr>
        <p:spPr>
          <a:xfrm>
            <a:off x="1189608" y="1233996"/>
            <a:ext cx="4980373" cy="4447713"/>
          </a:xfrm>
        </p:spPr>
        <p:txBody>
          <a:bodyPr>
            <a:normAutofit fontScale="85000" lnSpcReduction="20000"/>
          </a:bodyPr>
          <a:lstStyle/>
          <a:p>
            <a:pPr algn="r"/>
            <a:r>
              <a:rPr lang="fa-IR" sz="2100" b="1" dirty="0">
                <a:solidFill>
                  <a:schemeClr val="accent6">
                    <a:lumMod val="40000"/>
                    <a:lumOff val="60000"/>
                  </a:schemeClr>
                </a:solidFill>
              </a:rPr>
              <a:t>مرحله تصمیم­ گیری: </a:t>
            </a:r>
            <a:r>
              <a:rPr lang="fa-IR" dirty="0">
                <a:solidFill>
                  <a:schemeClr val="tx1"/>
                </a:solidFill>
              </a:rPr>
              <a:t>زمانی که تشخیص صورت گرفت، فرد مبتلا شده و پزشک باید تصمیماتی اتخاذ نمایند و سلامت الکترونیک می­ تواند به روش ­های مختلفی در تصمیم ­گیری سودمند باشد. در این مرحله، سلامت الکترونیک در خصوص مراکز درمانی که بیمار باید به آنها مراجعه کرد و نحوه مراجعه به آنها می­ تواند نقش مهمی داشته باشد.</a:t>
            </a:r>
            <a:br>
              <a:rPr lang="fa-IR" dirty="0">
                <a:solidFill>
                  <a:schemeClr val="tx1"/>
                </a:solidFill>
              </a:rPr>
            </a:br>
            <a:r>
              <a:rPr lang="fa-IR" dirty="0">
                <a:solidFill>
                  <a:schemeClr val="tx1"/>
                </a:solidFill>
              </a:rPr>
              <a:t>سایت ­ها و اپلیکیشن ­های سلامت الکترونیک می ­تواند برای کارکنان بخش مراقبت سلامت و پزشکی، مشاوره و اطلاعات لازم و مورد نیاز را فراهم کند و به توانمندسازی آنها فرایند تصمیم ­گیری کمک کند.</a:t>
            </a:r>
            <a:br>
              <a:rPr lang="fa-IR" dirty="0">
                <a:solidFill>
                  <a:schemeClr val="tx1"/>
                </a:solidFill>
              </a:rPr>
            </a:br>
            <a:r>
              <a:rPr lang="fa-IR" b="1" dirty="0">
                <a:solidFill>
                  <a:schemeClr val="accent6">
                    <a:lumMod val="40000"/>
                    <a:lumOff val="60000"/>
                  </a:schemeClr>
                </a:solidFill>
              </a:rPr>
              <a:t>مرحله درمان: </a:t>
            </a:r>
            <a:r>
              <a:rPr lang="fa-IR" dirty="0">
                <a:solidFill>
                  <a:schemeClr val="tx1"/>
                </a:solidFill>
              </a:rPr>
              <a:t>در طول درمان، فناوری جدید می­ تواند برای مدیریت علایم و وضعیت بیمار و یا برای خودمدیریتی بیمار  و کنترل لحظه­ ای بیمار استفاده شود. در این مرحله در صورت ابتلای خفیف به ویروس کرونا که امکان مراقبت در خانه وجود دارد، سلامت الکترونیک فرصت­ هایی برای خودمراقبتی و خودمدیریتی بیماری، مشارکت بیمار در بهبود سلامت خود، ارائه خدمات شخصی شده، اطمینان از رعایت رژیم دارویی و کاهش هزینه ­های درمان فراهم می­ کند.</a:t>
            </a:r>
            <a:br>
              <a:rPr lang="fa-IR" dirty="0">
                <a:solidFill>
                  <a:schemeClr val="tx1"/>
                </a:solidFill>
              </a:rPr>
            </a:br>
            <a:r>
              <a:rPr lang="fa-IR" b="1" dirty="0">
                <a:solidFill>
                  <a:schemeClr val="accent6">
                    <a:lumMod val="40000"/>
                    <a:lumOff val="60000"/>
                  </a:schemeClr>
                </a:solidFill>
              </a:rPr>
              <a:t>مرحله پیگیری: </a:t>
            </a:r>
            <a:r>
              <a:rPr lang="fa-IR" dirty="0">
                <a:solidFill>
                  <a:schemeClr val="tx1"/>
                </a:solidFill>
              </a:rPr>
              <a:t>در ادامه، پس از اینکه بیمار درمان شد، فعالیت­ های پیگیری مانند اندازه­ گیری علایم بازگشت مجدد بیماری یا اطمینان از رعایت رژیم دارویی و غذایی باید مورد توجه باشد که سلامت الکترونیک می­ تواند از آن پشتیبانی کند.</a:t>
            </a:r>
            <a:endParaRPr lang="ru-RU" dirty="0">
              <a:solidFill>
                <a:schemeClr val="tx1"/>
              </a:solidFill>
            </a:endParaRPr>
          </a:p>
        </p:txBody>
      </p:sp>
      <p:pic>
        <p:nvPicPr>
          <p:cNvPr id="20" name="Picture Placeholder 19" descr="People with laptops">
            <a:extLst>
              <a:ext uri="{FF2B5EF4-FFF2-40B4-BE49-F238E27FC236}">
                <a16:creationId xmlns:a16="http://schemas.microsoft.com/office/drawing/2014/main" id="{207ED264-415A-4EAC-861D-E08C035154A9}"/>
              </a:ext>
            </a:extLst>
          </p:cNvPr>
          <p:cNvPicPr>
            <a:picLocks noGrp="1" noChangeAspect="1"/>
          </p:cNvPicPr>
          <p:nvPr>
            <p:ph type="pic" sz="quarter" idx="14"/>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0" y="0"/>
            <a:ext cx="12192000" cy="6858000"/>
          </a:xfrm>
        </p:spPr>
      </p:pic>
    </p:spTree>
    <p:extLst>
      <p:ext uri="{BB962C8B-B14F-4D97-AF65-F5344CB8AC3E}">
        <p14:creationId xmlns:p14="http://schemas.microsoft.com/office/powerpoint/2010/main" val="9858135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5C2D8AE-2A51-43C9-93E8-4B377C69977E}"/>
              </a:ext>
            </a:extLst>
          </p:cNvPr>
          <p:cNvSpPr>
            <a:spLocks noGrp="1"/>
          </p:cNvSpPr>
          <p:nvPr>
            <p:ph type="title"/>
          </p:nvPr>
        </p:nvSpPr>
        <p:spPr>
          <a:xfrm>
            <a:off x="8458200" y="527533"/>
            <a:ext cx="3161963" cy="1390044"/>
          </a:xfrm>
        </p:spPr>
        <p:txBody>
          <a:bodyPr/>
          <a:lstStyle/>
          <a:p>
            <a:pPr algn="r"/>
            <a:r>
              <a:rPr lang="fa-IR" sz="2400" dirty="0">
                <a:solidFill>
                  <a:schemeClr val="accent6">
                    <a:lumMod val="40000"/>
                    <a:lumOff val="60000"/>
                  </a:schemeClr>
                </a:solidFill>
              </a:rPr>
              <a:t>کاربردهای فناوری­ های جدید در مبارزه با بیماری­های فراگیر</a:t>
            </a:r>
            <a:endParaRPr lang="en-US" sz="2400" dirty="0">
              <a:solidFill>
                <a:schemeClr val="accent6">
                  <a:lumMod val="40000"/>
                  <a:lumOff val="60000"/>
                </a:schemeClr>
              </a:solidFill>
            </a:endParaRPr>
          </a:p>
        </p:txBody>
      </p:sp>
      <p:pic>
        <p:nvPicPr>
          <p:cNvPr id="6" name="Content Placeholder 5" descr="Woman with a laptop">
            <a:extLst>
              <a:ext uri="{FF2B5EF4-FFF2-40B4-BE49-F238E27FC236}">
                <a16:creationId xmlns:a16="http://schemas.microsoft.com/office/drawing/2014/main" id="{56C2B6AD-A8A8-4F16-8F43-F9B26F1BF0C3}"/>
              </a:ext>
            </a:extLst>
          </p:cNvPr>
          <p:cNvPicPr>
            <a:picLocks noGrp="1"/>
          </p:cNvPicPr>
          <p:nvPr>
            <p:ph idx="1"/>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228600" y="237876"/>
            <a:ext cx="7696800" cy="6382247"/>
          </a:xfrm>
          <a:prstGeom prst="rect">
            <a:avLst/>
          </a:prstGeom>
          <a:noFill/>
        </p:spPr>
      </p:pic>
      <p:sp>
        <p:nvSpPr>
          <p:cNvPr id="13" name="Text Placeholder 3">
            <a:extLst>
              <a:ext uri="{FF2B5EF4-FFF2-40B4-BE49-F238E27FC236}">
                <a16:creationId xmlns:a16="http://schemas.microsoft.com/office/drawing/2014/main" id="{5A1B00F9-CC1D-4C2D-B987-607685F3DEB9}"/>
              </a:ext>
            </a:extLst>
          </p:cNvPr>
          <p:cNvSpPr>
            <a:spLocks noGrp="1"/>
          </p:cNvSpPr>
          <p:nvPr>
            <p:ph type="body" sz="half" idx="2"/>
          </p:nvPr>
        </p:nvSpPr>
        <p:spPr>
          <a:xfrm>
            <a:off x="8458200" y="2112884"/>
            <a:ext cx="3161963" cy="4217583"/>
          </a:xfrm>
        </p:spPr>
        <p:txBody>
          <a:bodyPr>
            <a:normAutofit/>
          </a:bodyPr>
          <a:lstStyle/>
          <a:p>
            <a:pPr algn="r">
              <a:lnSpc>
                <a:spcPct val="100000"/>
              </a:lnSpc>
              <a:spcBef>
                <a:spcPts val="900"/>
              </a:spcBef>
              <a:buClr>
                <a:schemeClr val="accent1"/>
              </a:buClr>
            </a:pPr>
            <a:r>
              <a:rPr lang="fa-IR" sz="1600" dirty="0"/>
              <a:t>فناوری ­ها امکان متوقف کردن انتشار بیماری­ های فراگیر را ندارند، اما می­ توان از آنها در سطوح مختلفی استفاده کرد. برخی کاربردهای فناوری­ های جدید که می­ توانند در زمان شیوع چنین بیماری­ های استفاده شوند، در ادامه مطرح می­ شود.</a:t>
            </a:r>
            <a:endParaRPr lang="en-US" sz="1600" dirty="0"/>
          </a:p>
        </p:txBody>
      </p:sp>
    </p:spTree>
    <p:extLst>
      <p:ext uri="{BB962C8B-B14F-4D97-AF65-F5344CB8AC3E}">
        <p14:creationId xmlns:p14="http://schemas.microsoft.com/office/powerpoint/2010/main" val="44020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84904-DAB6-47A2-949F-47E5D90A1861}"/>
              </a:ext>
            </a:extLst>
          </p:cNvPr>
          <p:cNvSpPr>
            <a:spLocks noGrp="1"/>
          </p:cNvSpPr>
          <p:nvPr>
            <p:ph type="title"/>
          </p:nvPr>
        </p:nvSpPr>
        <p:spPr>
          <a:xfrm>
            <a:off x="1066800" y="470518"/>
            <a:ext cx="10704990" cy="1020932"/>
          </a:xfrm>
        </p:spPr>
        <p:txBody>
          <a:bodyPr>
            <a:normAutofit/>
          </a:bodyPr>
          <a:lstStyle/>
          <a:p>
            <a:pPr algn="r"/>
            <a:r>
              <a:rPr lang="fa-IR" sz="2800" b="1" dirty="0">
                <a:solidFill>
                  <a:schemeClr val="accent6">
                    <a:lumMod val="75000"/>
                  </a:schemeClr>
                </a:solidFill>
              </a:rPr>
              <a:t>اینترنت اشیاء و تشخیص آلودگی های محیطی</a:t>
            </a:r>
            <a:endParaRPr lang="en-US" sz="2800" dirty="0"/>
          </a:p>
        </p:txBody>
      </p:sp>
      <p:sp>
        <p:nvSpPr>
          <p:cNvPr id="4" name="Content Placeholder 3">
            <a:extLst>
              <a:ext uri="{FF2B5EF4-FFF2-40B4-BE49-F238E27FC236}">
                <a16:creationId xmlns:a16="http://schemas.microsoft.com/office/drawing/2014/main" id="{A100F003-AD0D-45D0-9EE5-B7DA653B661A}"/>
              </a:ext>
            </a:extLst>
          </p:cNvPr>
          <p:cNvSpPr>
            <a:spLocks noGrp="1"/>
          </p:cNvSpPr>
          <p:nvPr>
            <p:ph sz="half" idx="2"/>
          </p:nvPr>
        </p:nvSpPr>
        <p:spPr>
          <a:xfrm>
            <a:off x="420210" y="1305017"/>
            <a:ext cx="11351580" cy="5082465"/>
          </a:xfrm>
        </p:spPr>
        <p:txBody>
          <a:bodyPr>
            <a:normAutofit lnSpcReduction="10000"/>
          </a:bodyPr>
          <a:lstStyle/>
          <a:p>
            <a:pPr algn="r"/>
            <a:r>
              <a:rPr lang="fa-IR" dirty="0"/>
              <a:t>امروزه مدل ­های تشخیص اپیدمی مبتنی بر اینترنت اشیاء مورد توجه قرار گرفته است (کوشالیا و دیگران، 2019).  فناوری­های مبتنی بر اینترنت اشیاء با استفاده از دیوایس ­ها و سیستم ­های مختلف، امکان کنترل، پیش بینی و پایش دائمی افراد و محدوده های آلوده و تحلیل روابط و رفتارهای افراد را فراهم می ­کنند و قادر به پیش بینی و تشخیص ایپدمی همراه با افزایش آگاهی بخشی عمومی هستند.</a:t>
            </a:r>
            <a:br>
              <a:rPr lang="fa-IR" dirty="0"/>
            </a:br>
            <a:r>
              <a:rPr lang="fa-IR" dirty="0"/>
              <a:t>برای مثال، ماسودا و هولم ( 2013) یک سیستم پیش­ بینی و کنترل بیماری عفونی را با استفاده از شبکه­ های موقتیطراحی کردند و مطرح می­ کنند که داده ­های موقتی، توانایی فهم پویایی گروه­ های اجتماعی را با توجه به زمان و گسترش بیماری دارد و می­تواند به یافتن روش ­های بهتری برای تجزیه و تحلیل، پیش­ بینی و کنترل بیماری فراگیر کمک کند. شبکه ­های موقتی، چارچوب مدل­ سازی برای فهم گسترش اپیدمی در شبکه­های اجتماعی هستند که ماسودا و هولم از این چارچوب استفاده کرده­ اند تا سیستم کنترل و پیش بینی بیماری عفونی را طراحی کنند. در مطالعه دیگری، سوود و ماهاجان، سیستم مبتنی بر اینترنت اشیاء را برای تشخیص و مدیریت گسترش ویروس چیکونگونیاطراحی کردند که این سیستم تنها برای تشخیص این ویروس بود و برای تشخیص ویروس دیگری ممکن است کاربرد نداشته باشد. همچنین ساندهوو همکارانش سیستم نظارت و کنترل انفولانزا نوع </a:t>
            </a:r>
            <a:r>
              <a:rPr lang="en-US" dirty="0"/>
              <a:t>A (H1N1) </a:t>
            </a:r>
            <a:r>
              <a:rPr lang="fa-IR" dirty="0"/>
              <a:t>را با استفاده از تجزیه و تحلیل شبکه اجتماعی طراحی کردند که مکانیسم طراحی شده در جمع ­آوری و تجزیه و تحلیل داده ­های بدست آمده از سنسورهای اینترنت اشیاء و رایانش ابری بسیار سودمند بود. در تحقیق دیگری، تورکو و تورکواینترنت اشیاء را به عنوان توانمندساز کلیدی برای کاهش خطا در شناسایی و درمان بیماری­ های عفونی دانسته­ اند. آنها توضیح می­ دهند که موارد ثبت شده از بیمار که در جاهای مختلف ثبت شده، می ­تواند به طور اثربخشی جمع آوری شود و با استفاده از فناوری­های پیشرفته بررسی شود. در نمونه دیگری، سارین و همکارانش چارچوب ابر مبتنی بر اینترنت اشیاء را برای کنترل شیوع ویروس </a:t>
            </a:r>
            <a:r>
              <a:rPr lang="en-US" dirty="0"/>
              <a:t>Zika </a:t>
            </a:r>
            <a:r>
              <a:rPr lang="fa-IR" dirty="0"/>
              <a:t>طراحی کردند که این چارچوب برای تشخیص این ویروس به کار گرفته می­ شود و در ارتباط با ویروس­ های دیگر نمی­ تواند به کار برده شود (کوشالیا و دیگران، 2019).</a:t>
            </a:r>
            <a:endParaRPr lang="en-US" dirty="0"/>
          </a:p>
        </p:txBody>
      </p:sp>
    </p:spTree>
    <p:extLst>
      <p:ext uri="{BB962C8B-B14F-4D97-AF65-F5344CB8AC3E}">
        <p14:creationId xmlns:p14="http://schemas.microsoft.com/office/powerpoint/2010/main" val="3959177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9D59F-2AC3-4091-8BBF-621ECF71218B}"/>
              </a:ext>
            </a:extLst>
          </p:cNvPr>
          <p:cNvSpPr>
            <a:spLocks noGrp="1"/>
          </p:cNvSpPr>
          <p:nvPr>
            <p:ph type="title"/>
          </p:nvPr>
        </p:nvSpPr>
        <p:spPr/>
        <p:txBody>
          <a:bodyPr>
            <a:normAutofit/>
          </a:bodyPr>
          <a:lstStyle/>
          <a:p>
            <a:pPr algn="r"/>
            <a:r>
              <a:rPr lang="fa-IR" sz="2400" b="1" dirty="0">
                <a:solidFill>
                  <a:schemeClr val="accent6">
                    <a:lumMod val="75000"/>
                  </a:schemeClr>
                </a:solidFill>
              </a:rPr>
              <a:t>بزرگ داده ­ها و یادگیری ماشین راهی برای یافتن الگوی توسعه بیماری های مسری</a:t>
            </a:r>
            <a:endParaRPr lang="en-US" sz="2400" dirty="0">
              <a:solidFill>
                <a:schemeClr val="accent6">
                  <a:lumMod val="75000"/>
                </a:schemeClr>
              </a:solidFill>
            </a:endParaRPr>
          </a:p>
        </p:txBody>
      </p:sp>
      <p:sp>
        <p:nvSpPr>
          <p:cNvPr id="4" name="Content Placeholder 3">
            <a:extLst>
              <a:ext uri="{FF2B5EF4-FFF2-40B4-BE49-F238E27FC236}">
                <a16:creationId xmlns:a16="http://schemas.microsoft.com/office/drawing/2014/main" id="{281083CC-3FF4-4428-BF70-C1A771B6035B}"/>
              </a:ext>
            </a:extLst>
          </p:cNvPr>
          <p:cNvSpPr>
            <a:spLocks noGrp="1"/>
          </p:cNvSpPr>
          <p:nvPr>
            <p:ph sz="half" idx="2"/>
          </p:nvPr>
        </p:nvSpPr>
        <p:spPr>
          <a:xfrm>
            <a:off x="683581" y="1748901"/>
            <a:ext cx="10928411" cy="4563121"/>
          </a:xfrm>
        </p:spPr>
        <p:txBody>
          <a:bodyPr>
            <a:normAutofit/>
          </a:bodyPr>
          <a:lstStyle/>
          <a:p>
            <a:pPr algn="r"/>
            <a:r>
              <a:rPr lang="fa-IR" sz="2000" dirty="0"/>
              <a:t>امروزه از فناوری­های علم داده در مبارزه با شیوع بیماری­ های عفونی استفاده می ­شود. این فناوری ­ها داده­ های مختلف در ارتباط با بیماری فراگیر را جمع آوری می­کند و با نقشه و محل داده­ها ترکیب می­کند و لذا می­تواند به عنوان راهکاری برای شناسایی مسیر گسترش بیماری و جمعیت­ هایی که بالقوه در معرض ابتلا هستند، در نظر گرفته شود.</a:t>
            </a:r>
            <a:br>
              <a:rPr lang="fa-IR" sz="2000" dirty="0"/>
            </a:br>
            <a:r>
              <a:rPr lang="fa-IR" sz="2000" dirty="0"/>
              <a:t> در واقع تجزیه و تحلیل بزرگ داده، شامل جمع آوری حجم زیادی از داده­ های ساخت یافته و ساخت نیافته، بیرون کشیدن ارزش از داده­ ها، تجزیه و تحلیل یافته ­ها و استفاده از آن در تصمیم ­گیری است. در ارتباط با بیماری ­های فراگیر، استفاده از چنین فرایندی امکان پاسخ گویی علمی و درست را فراهم می­ کند. همچنین با توجه به پیچیدگی بیماری­ های فراگیر مدرن، راهکاری چندوجهی موردنیاز است و راهکارهایی که صرفاً بر اساس بزرگ داده هستند، ممکن است که خروجی معنادار و ملموسی را ندهد. لذا تلاش­ های اخیر متمرکز بر مبارزه با بیماری­های فراگیر با به کارگیری داده­ های واقعی و به روز از منابع مختلف مانند اینترنت اشیاء یا شبکه­ های اجتماعی است که داده ­های کاربردی ­تری را جمع ­آوری می­ کند و اثربخشی تجزیه و تحلیل داده را بهتر می­کند (کمیسیون پهن­ باند برای توسعه پایدار، 2018).</a:t>
            </a:r>
            <a:endParaRPr lang="en-US" sz="2000" dirty="0"/>
          </a:p>
        </p:txBody>
      </p:sp>
    </p:spTree>
    <p:extLst>
      <p:ext uri="{BB962C8B-B14F-4D97-AF65-F5344CB8AC3E}">
        <p14:creationId xmlns:p14="http://schemas.microsoft.com/office/powerpoint/2010/main" val="3795910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FB65ABA3-820C-4D75-9437-9EFA1ADF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20" name="Rectangle 19">
            <a:extLst>
              <a:ext uri="{FF2B5EF4-FFF2-40B4-BE49-F238E27FC236}">
                <a16:creationId xmlns:a16="http://schemas.microsoft.com/office/drawing/2014/main" id="{036BF2FB-90D8-48DB-BD34-D040CDCFF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2" name="Rectangle 21">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descr="Young man with the laptop">
            <a:extLst>
              <a:ext uri="{FF2B5EF4-FFF2-40B4-BE49-F238E27FC236}">
                <a16:creationId xmlns:a16="http://schemas.microsoft.com/office/drawing/2014/main" id="{B1DE2944-CBE6-437E-B09B-0F786EE86F29}"/>
              </a:ext>
            </a:extLst>
          </p:cNvPr>
          <p:cNvPicPr>
            <a:picLocks noGrp="1" noChangeAspect="1"/>
          </p:cNvPicPr>
          <p:nvPr>
            <p:ph idx="1"/>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86" y="0"/>
            <a:ext cx="6391275" cy="6858000"/>
          </a:xfrm>
          <a:prstGeom prst="rect">
            <a:avLst/>
          </a:prstGeom>
          <a:noFill/>
        </p:spPr>
      </p:pic>
      <p:sp>
        <p:nvSpPr>
          <p:cNvPr id="24" name="Rectangle 23">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3">
            <a:extLst>
              <a:ext uri="{FF2B5EF4-FFF2-40B4-BE49-F238E27FC236}">
                <a16:creationId xmlns:a16="http://schemas.microsoft.com/office/drawing/2014/main" id="{D2A7D9C9-44A9-4426-88FF-AAD1CA851446}"/>
              </a:ext>
            </a:extLst>
          </p:cNvPr>
          <p:cNvSpPr>
            <a:spLocks noGrp="1"/>
          </p:cNvSpPr>
          <p:nvPr>
            <p:ph type="body" sz="half" idx="2"/>
          </p:nvPr>
        </p:nvSpPr>
        <p:spPr>
          <a:xfrm>
            <a:off x="6853561" y="541537"/>
            <a:ext cx="4811697" cy="5788241"/>
          </a:xfrm>
        </p:spPr>
        <p:txBody>
          <a:bodyPr vert="horz" lIns="91440" tIns="45720" rIns="91440" bIns="45720" rtlCol="0">
            <a:normAutofit lnSpcReduction="10000"/>
          </a:bodyPr>
          <a:lstStyle/>
          <a:p>
            <a:pPr marL="216000" indent="-216000" algn="r">
              <a:lnSpc>
                <a:spcPct val="100000"/>
              </a:lnSpc>
              <a:spcBef>
                <a:spcPts val="900"/>
              </a:spcBef>
              <a:buClr>
                <a:schemeClr val="accent1"/>
              </a:buClr>
              <a:buFont typeface="Arial" panose="020B0604020202020204" pitchFamily="34" charset="0"/>
              <a:buChar char="•"/>
            </a:pPr>
            <a:r>
              <a:rPr lang="fa-IR" sz="2800" dirty="0">
                <a:solidFill>
                  <a:schemeClr val="accent6">
                    <a:lumMod val="75000"/>
                  </a:schemeClr>
                </a:solidFill>
              </a:rPr>
              <a:t>یادگیری ماشین و داده ­کاوی</a:t>
            </a:r>
          </a:p>
          <a:p>
            <a:pPr marL="216000" indent="-216000" algn="r">
              <a:lnSpc>
                <a:spcPct val="100000"/>
              </a:lnSpc>
              <a:spcBef>
                <a:spcPts val="900"/>
              </a:spcBef>
              <a:buClr>
                <a:schemeClr val="accent1"/>
              </a:buClr>
              <a:buFont typeface="Arial" panose="020B0604020202020204" pitchFamily="34" charset="0"/>
              <a:buChar char="•"/>
            </a:pPr>
            <a:r>
              <a:rPr lang="fa-IR" dirty="0"/>
              <a:t>داده­ کاوی و مدل یادگیری ماشین در پیش بینی پویایی بیماری فراگیر و همچنین شیوع بعدی آن سودمند است و تکنیک­ های آنها، پیش­ بینی ­هایی را بر اساس الگوهایی که از داده ­ها گرفته ­اند، ارائه می­ دهد.</a:t>
            </a:r>
          </a:p>
          <a:p>
            <a:pPr marL="216000" indent="-216000" algn="r">
              <a:lnSpc>
                <a:spcPct val="100000"/>
              </a:lnSpc>
              <a:spcBef>
                <a:spcPts val="900"/>
              </a:spcBef>
              <a:buClr>
                <a:schemeClr val="accent1"/>
              </a:buClr>
              <a:buFont typeface="Arial" panose="020B0604020202020204" pitchFamily="34" charset="0"/>
              <a:buChar char="•"/>
            </a:pPr>
            <a:r>
              <a:rPr lang="fa-IR" dirty="0"/>
              <a:t>برای مثال، محققان دانشگاه بریستول انگلستان از توئیتر برای بررسی امکان پیگیری شیوع انفولانزا استفاده کردند. آنها 160 هزار توئیت را روزانه در 24 هفته از 54 منطقه پرجمعیت انگلستان را جمع کردند. این توئیت­ ها حاوی اطلاعاتی بود که کاربران در مورد علایم خود مانند صرفه، تب یا سردرد داشتند. الگوهای مستخرج از این مطالعه، امکان پیش بینی نرخ مبتلایان به آنفولانزا را با دقت بالایی نشان داد. درواقع یادگیری ماشین با الگوریتم­های هوشمند و قدرت رایانشی بالا روی اطلاعات، الگوهایی را برای پیش بینی بیماری و شیوع آن استخراج می کند (کوفود پترسون، 2012).</a:t>
            </a:r>
          </a:p>
          <a:p>
            <a:pPr marL="216000" indent="-216000" algn="r">
              <a:lnSpc>
                <a:spcPct val="100000"/>
              </a:lnSpc>
              <a:spcBef>
                <a:spcPts val="900"/>
              </a:spcBef>
              <a:buClr>
                <a:schemeClr val="accent1"/>
              </a:buClr>
              <a:buFont typeface="Arial" panose="020B0604020202020204" pitchFamily="34" charset="0"/>
              <a:buChar char="•"/>
            </a:pPr>
            <a:endParaRPr lang="en-US" dirty="0"/>
          </a:p>
        </p:txBody>
      </p:sp>
    </p:spTree>
    <p:extLst>
      <p:ext uri="{BB962C8B-B14F-4D97-AF65-F5344CB8AC3E}">
        <p14:creationId xmlns:p14="http://schemas.microsoft.com/office/powerpoint/2010/main" val="3761821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B65ABA3-820C-4D75-9437-9EFA1ADF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30" name="Rectangle 29">
            <a:extLst>
              <a:ext uri="{FF2B5EF4-FFF2-40B4-BE49-F238E27FC236}">
                <a16:creationId xmlns:a16="http://schemas.microsoft.com/office/drawing/2014/main" id="{036BF2FB-90D8-48DB-BD34-D040CDCFF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32" name="Rectangle 31">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Placeholder 5" descr="Young man is writing">
            <a:extLst>
              <a:ext uri="{FF2B5EF4-FFF2-40B4-BE49-F238E27FC236}">
                <a16:creationId xmlns:a16="http://schemas.microsoft.com/office/drawing/2014/main" id="{1054C6CA-D723-4A6A-9734-5910A1729B5C}"/>
              </a:ext>
            </a:extLst>
          </p:cNvPr>
          <p:cNvPicPr>
            <a:picLocks noGrp="1" noChangeAspect="1"/>
          </p:cNvPicPr>
          <p:nvPr>
            <p:ph type="pic" idx="1"/>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1" y="1"/>
            <a:ext cx="12191998" cy="6857999"/>
          </a:xfrm>
          <a:prstGeom prst="rect">
            <a:avLst/>
          </a:prstGeom>
        </p:spPr>
      </p:pic>
      <p:sp>
        <p:nvSpPr>
          <p:cNvPr id="34" name="Rectangle 33">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A7F5067F-B05A-4CB4-8FEF-12162F4FD7F8}"/>
              </a:ext>
            </a:extLst>
          </p:cNvPr>
          <p:cNvSpPr>
            <a:spLocks noGrp="1"/>
          </p:cNvSpPr>
          <p:nvPr>
            <p:ph type="title"/>
          </p:nvPr>
        </p:nvSpPr>
        <p:spPr>
          <a:xfrm>
            <a:off x="774043" y="532661"/>
            <a:ext cx="4602152" cy="1083076"/>
          </a:xfrm>
        </p:spPr>
        <p:txBody>
          <a:bodyPr vert="horz" lIns="91440" tIns="45720" rIns="91440" bIns="45720" rtlCol="0" anchor="ctr">
            <a:normAutofit/>
          </a:bodyPr>
          <a:lstStyle/>
          <a:p>
            <a:pPr algn="r">
              <a:lnSpc>
                <a:spcPct val="90000"/>
              </a:lnSpc>
            </a:pPr>
            <a:r>
              <a:rPr lang="fa-IR" sz="1800" dirty="0">
                <a:solidFill>
                  <a:schemeClr val="accent6">
                    <a:lumMod val="75000"/>
                  </a:schemeClr>
                </a:solidFill>
              </a:rPr>
              <a:t>هوش مصنوعی و رباتیک در بیماری های سرایت پذیر مثل کرونا</a:t>
            </a:r>
            <a:endParaRPr lang="en-US" sz="1800" dirty="0">
              <a:solidFill>
                <a:schemeClr val="accent6">
                  <a:lumMod val="75000"/>
                </a:schemeClr>
              </a:solidFill>
              <a:effectLst>
                <a:outerShdw blurRad="38100" dist="38100" dir="2700000" algn="tl">
                  <a:srgbClr val="000000">
                    <a:alpha val="43137"/>
                  </a:srgbClr>
                </a:outerShdw>
              </a:effectLst>
            </a:endParaRPr>
          </a:p>
        </p:txBody>
      </p:sp>
      <p:sp>
        <p:nvSpPr>
          <p:cNvPr id="4" name="Text Placeholder 3">
            <a:extLst>
              <a:ext uri="{FF2B5EF4-FFF2-40B4-BE49-F238E27FC236}">
                <a16:creationId xmlns:a16="http://schemas.microsoft.com/office/drawing/2014/main" id="{29AD4A91-7AB8-40C3-9C11-950FF5FC7DFC}"/>
              </a:ext>
            </a:extLst>
          </p:cNvPr>
          <p:cNvSpPr>
            <a:spLocks noGrp="1"/>
          </p:cNvSpPr>
          <p:nvPr>
            <p:ph type="body" sz="half" idx="2"/>
          </p:nvPr>
        </p:nvSpPr>
        <p:spPr>
          <a:xfrm>
            <a:off x="479394" y="1535837"/>
            <a:ext cx="5131495" cy="4483149"/>
          </a:xfrm>
        </p:spPr>
        <p:txBody>
          <a:bodyPr vert="horz" lIns="91440" tIns="45720" rIns="91440" bIns="45720" rtlCol="0">
            <a:normAutofit fontScale="92500" lnSpcReduction="10000"/>
          </a:bodyPr>
          <a:lstStyle/>
          <a:p>
            <a:pPr algn="r">
              <a:lnSpc>
                <a:spcPct val="100000"/>
              </a:lnSpc>
            </a:pPr>
            <a:r>
              <a:rPr lang="fa-IR" dirty="0"/>
              <a:t>پزشکی از راه دور نقش کلیدی را در زمان شیوع بیماری­ های فراگیر داردو دستگاه­ های رباتیک می­ توانند در چنین مواقعی استفاده شوند. برای مثال، می­ توان از ربات­ ها برای نمونه گیری از بیمار و یا بررسی علایم بیماری وی استفاده کرد و یا از هوش مصنوعی در تختخواب­ های بیمارستان­ ها برای کنترل علایم بیمار و یا حرکت خودکار در مواقع نیاز بهره گرفت و از به خطر افتادن پزشک و پرستار و سرایت بیماری مثل کرونا به دیگران جلوگیری کرد.</a:t>
            </a:r>
            <a:br>
              <a:rPr lang="fa-IR" sz="2000" dirty="0"/>
            </a:br>
            <a:r>
              <a:rPr lang="fa-IR" dirty="0"/>
              <a:t> همچنین برخی ربات ­ها برای حمل زباله ­های بیمارستانی یا ضد عفونی اتاق­ های آلوده به کار گرفته می­ شوند که در کاهش مرگ و میر پرسنل و کادر درمانی مؤثر است. نمونه­ ای از کاربرد رباتیک را می­توان در امریکا در ارتباط با بیماری کووید 19 دانست که فرد مبتلا شده در اتاقی بستری است که کادر درمانی به اتاق وی نمی­ روند و ربات­ ها کار کنترل بیمار و وضعیت وی و نظافت و ضدعفونی اتاق را انجام می­ دهند  (کنت، 2020).</a:t>
            </a:r>
            <a:endParaRPr lang="fa-IR" sz="2000" dirty="0"/>
          </a:p>
        </p:txBody>
      </p:sp>
    </p:spTree>
    <p:extLst>
      <p:ext uri="{BB962C8B-B14F-4D97-AF65-F5344CB8AC3E}">
        <p14:creationId xmlns:p14="http://schemas.microsoft.com/office/powerpoint/2010/main" val="2703129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4959A-0EC2-4E3C-989D-BCCD324694E5}"/>
              </a:ext>
            </a:extLst>
          </p:cNvPr>
          <p:cNvSpPr>
            <a:spLocks noGrp="1"/>
          </p:cNvSpPr>
          <p:nvPr>
            <p:ph type="title"/>
          </p:nvPr>
        </p:nvSpPr>
        <p:spPr>
          <a:xfrm>
            <a:off x="1066799" y="642594"/>
            <a:ext cx="10731623" cy="804466"/>
          </a:xfrm>
        </p:spPr>
        <p:txBody>
          <a:bodyPr>
            <a:normAutofit/>
          </a:bodyPr>
          <a:lstStyle/>
          <a:p>
            <a:pPr algn="r"/>
            <a:r>
              <a:rPr lang="fa-IR" sz="2000" b="1" dirty="0">
                <a:solidFill>
                  <a:schemeClr val="accent6">
                    <a:lumMod val="75000"/>
                  </a:schemeClr>
                </a:solidFill>
              </a:rPr>
              <a:t>جمع بندی:</a:t>
            </a:r>
            <a:r>
              <a:rPr lang="fa-IR" sz="2000" b="1" dirty="0">
                <a:solidFill>
                  <a:schemeClr val="tx1"/>
                </a:solidFill>
              </a:rPr>
              <a:t> دوفضایی شدن پزشکی به مثابه اَبَر ظرفیت آموزش، تشخیص، درمان، پایش و خودمراقبتی از راه دور – توجه به قوانین و حقیقت هستی</a:t>
            </a:r>
            <a:endParaRPr lang="en-US" sz="2000" dirty="0">
              <a:solidFill>
                <a:schemeClr val="tx1"/>
              </a:solidFill>
            </a:endParaRPr>
          </a:p>
        </p:txBody>
      </p:sp>
      <p:sp>
        <p:nvSpPr>
          <p:cNvPr id="4" name="Content Placeholder 3">
            <a:extLst>
              <a:ext uri="{FF2B5EF4-FFF2-40B4-BE49-F238E27FC236}">
                <a16:creationId xmlns:a16="http://schemas.microsoft.com/office/drawing/2014/main" id="{B62CF265-3FEF-4538-B10C-6641ED5C1B82}"/>
              </a:ext>
            </a:extLst>
          </p:cNvPr>
          <p:cNvSpPr>
            <a:spLocks noGrp="1"/>
          </p:cNvSpPr>
          <p:nvPr>
            <p:ph sz="half" idx="2"/>
          </p:nvPr>
        </p:nvSpPr>
        <p:spPr>
          <a:xfrm>
            <a:off x="603682" y="1562471"/>
            <a:ext cx="11194740" cy="4767308"/>
          </a:xfrm>
        </p:spPr>
        <p:txBody>
          <a:bodyPr>
            <a:normAutofit lnSpcReduction="10000"/>
          </a:bodyPr>
          <a:lstStyle/>
          <a:p>
            <a:pPr algn="r"/>
            <a:r>
              <a:rPr lang="fa-IR" dirty="0"/>
              <a:t>البته بیماری و ویروس نتیجه یک عدم تعادل، یا عوامل و حوادث غیر مترقبه خارج از اراده انسان و یا عمل ناآگاهانه نسبت به حقیقت هستی و شکستن قوانین الهی در خصوصی طبیعت (آب ها، خاک، هوا،  گیاهان و اشجار)، جسم و رفتار و روح انسان است که منجر به تخریب و آلودگی طبیعت، آب ها، هوا و بیماری های جسمی و رفتار فردی و اجتماعی جامعه انسانی می شود. خداوند حقیقت جهان هستی را تدبیر کرده و هر نوع خروج از این حقیقت که در واقع همان قاعده ها و قوانین هستی است، منجر به بلاهای عمومی می شود کما اینکه در مورد منشاء کرونا خوردن غذاهای حرام مثل خفاش و مار را بعنوان منشاء کرونا ذکر می کنند که البته هنوز امر قطعی نیست. لذا در درجه اول بهداشت و سلامتی زندگی مستلزم تقویت آگاهی و  بازگشت به قوانین الهی و رعایت عدالت فردی و اجتماعی است و در صورت ظهور آلودگی و بیماری باذن الله باید به تدابیر تخصصی و بهره گیری از عقلانیت نظامند و بهره بردن از فناوری های جدید و البته با تقویت علم و دانش تخصصی پزشکی به بهداشت و درمان پرداخت.</a:t>
            </a:r>
            <a:br>
              <a:rPr lang="fa-IR" dirty="0"/>
            </a:br>
            <a:r>
              <a:rPr lang="fa-IR" dirty="0"/>
              <a:t>بطور حتم فناوری های جدید، الزامات جدیدی را برای سلامت، بهداشت و درمان بوجود آورده که نیازمند به باز مهندسی نظام پزشکی با توجه به شرایط جدید هستیم. ورود به دوره ظهور فناوری­ های جدید و عصر اتصال­ گرایی</a:t>
            </a:r>
            <a:r>
              <a:rPr lang="fa-IR" dirty="0">
                <a:hlinkClick r:id="rId2"/>
              </a:rPr>
              <a:t>[14]</a:t>
            </a:r>
            <a:r>
              <a:rPr lang="fa-IR" dirty="0"/>
              <a:t>، هوشمندسازی و اتوماتیک شدن همه انواع ارتباطات و اتصال همه انسان­ها، اطلاعات، اشیاء و فرآیندها به دیوایس ­ها بر بستر الگوریتمی برنامه­ پذیر و  با توانش داده ­پردازی، داده ­کاوی و هوشمندسازی اخطارها، یک نوع ظرفیت اخطار هوشمند برای توجه دادن به بیماری، درمان و خودمراقبتی با ظرفیت همه کاربران متصل به فضای مجازی یا شبکه­ های داخلی ارتباطی فراهم کرده است.  از سوی دیگر، ظهور پزشکی جدید در قالب رادیولوژی مداخله­ای، بیمارستان مجازی، پرستاری از راه دور، جراحی از راه دور، داروخانه از راه دور، توانمندسازی از راه دور، پایش از راه دور و آموزشی پزشکی از راه دور، مشاوره از راه دور و کمک­های اورژانس و اضطراری از راه دوره امکان پذیر شده است.</a:t>
            </a:r>
            <a:endParaRPr lang="en-US" dirty="0"/>
          </a:p>
        </p:txBody>
      </p:sp>
    </p:spTree>
    <p:extLst>
      <p:ext uri="{BB962C8B-B14F-4D97-AF65-F5344CB8AC3E}">
        <p14:creationId xmlns:p14="http://schemas.microsoft.com/office/powerpoint/2010/main" val="3971530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AD590-ACC8-42C9-B31C-2F86E87DC474}"/>
              </a:ext>
            </a:extLst>
          </p:cNvPr>
          <p:cNvSpPr>
            <a:spLocks noGrp="1"/>
          </p:cNvSpPr>
          <p:nvPr>
            <p:ph type="title"/>
          </p:nvPr>
        </p:nvSpPr>
        <p:spPr>
          <a:xfrm>
            <a:off x="1066800" y="408373"/>
            <a:ext cx="10058400" cy="1047565"/>
          </a:xfrm>
        </p:spPr>
        <p:txBody>
          <a:bodyPr>
            <a:normAutofit fontScale="90000"/>
          </a:bodyPr>
          <a:lstStyle/>
          <a:p>
            <a:pPr algn="r"/>
            <a:r>
              <a:rPr lang="fa-IR" sz="7200" dirty="0">
                <a:solidFill>
                  <a:schemeClr val="accent6">
                    <a:lumMod val="50000"/>
                  </a:schemeClr>
                </a:solidFill>
              </a:rPr>
              <a:t>مقدمه</a:t>
            </a:r>
            <a:endParaRPr lang="en-US" sz="7200" dirty="0">
              <a:solidFill>
                <a:schemeClr val="accent6">
                  <a:lumMod val="50000"/>
                </a:schemeClr>
              </a:solidFill>
            </a:endParaRPr>
          </a:p>
        </p:txBody>
      </p:sp>
      <p:sp>
        <p:nvSpPr>
          <p:cNvPr id="3" name="Content Placeholder 2">
            <a:extLst>
              <a:ext uri="{FF2B5EF4-FFF2-40B4-BE49-F238E27FC236}">
                <a16:creationId xmlns:a16="http://schemas.microsoft.com/office/drawing/2014/main" id="{96457F36-CD0D-4298-976E-7049239D7368}"/>
              </a:ext>
            </a:extLst>
          </p:cNvPr>
          <p:cNvSpPr>
            <a:spLocks noGrp="1"/>
          </p:cNvSpPr>
          <p:nvPr>
            <p:ph sz="half" idx="1"/>
          </p:nvPr>
        </p:nvSpPr>
        <p:spPr>
          <a:xfrm>
            <a:off x="435007" y="1278384"/>
            <a:ext cx="11256884" cy="5015883"/>
          </a:xfrm>
        </p:spPr>
        <p:txBody>
          <a:bodyPr>
            <a:noAutofit/>
          </a:bodyPr>
          <a:lstStyle/>
          <a:p>
            <a:pPr algn="r"/>
            <a:r>
              <a:rPr lang="fa-IR" dirty="0"/>
              <a:t>در عصر حاضر، تکنولوژی در جای جای زندگی روزمره‌مان دیده می‌شود و تاثیر خود را در زندگی ما می‌گذارد. هر چند که در کشورهای جهان سوم این امر هنوز خیلی پررنگ نمی‌باشد و پیشرفت زیادی دیده نمی‌شود. با این وجود این کشورها زیرساخت‌های لازم برای آینده را دارند.</a:t>
            </a:r>
          </a:p>
          <a:p>
            <a:pPr algn="r"/>
            <a:endParaRPr lang="en-US" dirty="0"/>
          </a:p>
          <a:p>
            <a:pPr algn="r"/>
            <a:r>
              <a:rPr lang="fa-IR" dirty="0"/>
              <a:t>در طول تاریخ، همواره شیوع بیماری­های عفونی، از شیوع طاعون در آتن (430 ق.م) که نخستین بیماری عفونی فراگیر بود ( کمیسیون پهن­باند برای توسعه پایدار، 2018) تا کووید 19 که جدیدترین بیماری فراگیر در وسعت جهانی است، خسارت­های جبران ناپذیری بر انسان و حیات اجتماعی و اقتصادی او داشته است. نگاهی به خطر سیر بیماری ­های فراگیر نشان می­ دهد که فاصله شیوع چنین بیماری­ هایی در دهه اخیر نسبت به قبل کوتاه ­تر شده است.</a:t>
            </a:r>
            <a:br>
              <a:rPr lang="fa-IR" dirty="0"/>
            </a:br>
            <a:r>
              <a:rPr lang="fa-IR" dirty="0"/>
              <a:t>در دوره معاصر، در شرایط تهدید ویروس­ های فراگیری مانند کرونا یا حوادث طبیعی مثل سیل و زلزله، خدمات سلامت الکترونیک، امکان مهمی تامین سلامت عمومی، اعم از پیشگیری، رصد، تشخیص، اولویت بندی اقدامات، درمان و پیگیری است. در واقع زمانی که ریسک بیماری به سطح همه مردم نزدیک می­ شود، امکان اتصال مردم  به شبکه ارتباطی مشترک (اینترنت)، که امروز نزدیک به 60 میلیون نفر جمعیت ایران امکان دسترسی به اینترنت و شبکه ­های ملی و بین ­المللی اجتماعی را دارند (مرکز برنامه ­ریزی و نظارت راهبردی سازمان فناوری اطلاعات، 1398)، فرصتی مهم برای کاهش توسعه بیماری­ ها و ارائه خدمات بهداشتی و سلامت عمومی و درمان فراگیر از طریق ارائه دانش ­های لازم عمومی و فردی به حساب می­ آید. بر این اساس، مرور اجمالی ظرفیت ­های سلامت الکترونیک در ارائه مراقبت­ های سلامت در زمان شیوع بیماری­های فراگیر مانند کووید 19 از اهمیت برخوردار است.</a:t>
            </a:r>
            <a:endParaRPr lang="en-US" dirty="0"/>
          </a:p>
        </p:txBody>
      </p:sp>
    </p:spTree>
    <p:extLst>
      <p:ext uri="{BB962C8B-B14F-4D97-AF65-F5344CB8AC3E}">
        <p14:creationId xmlns:p14="http://schemas.microsoft.com/office/powerpoint/2010/main" val="2232587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BA2CA-9001-42CF-8F15-CA5CF08BF9C6}"/>
              </a:ext>
            </a:extLst>
          </p:cNvPr>
          <p:cNvSpPr>
            <a:spLocks noGrp="1"/>
          </p:cNvSpPr>
          <p:nvPr>
            <p:ph type="title"/>
          </p:nvPr>
        </p:nvSpPr>
        <p:spPr>
          <a:xfrm>
            <a:off x="1066800" y="642594"/>
            <a:ext cx="10058400" cy="804466"/>
          </a:xfrm>
        </p:spPr>
        <p:txBody>
          <a:bodyPr>
            <a:normAutofit fontScale="90000"/>
          </a:bodyPr>
          <a:lstStyle/>
          <a:p>
            <a:pPr algn="r"/>
            <a:r>
              <a:rPr lang="fa-IR" sz="2800" b="1" dirty="0">
                <a:solidFill>
                  <a:schemeClr val="accent6">
                    <a:lumMod val="50000"/>
                  </a:schemeClr>
                </a:solidFill>
              </a:rPr>
              <a:t>دوفضایی شدن پزشکی: </a:t>
            </a:r>
            <a:r>
              <a:rPr lang="fa-IR" sz="2800" b="1" dirty="0"/>
              <a:t>ظرفیت­ های سلامت و درمان مجازی</a:t>
            </a:r>
            <a:endParaRPr lang="en-US" sz="2800" dirty="0"/>
          </a:p>
        </p:txBody>
      </p:sp>
      <p:sp>
        <p:nvSpPr>
          <p:cNvPr id="4" name="Content Placeholder 3">
            <a:extLst>
              <a:ext uri="{FF2B5EF4-FFF2-40B4-BE49-F238E27FC236}">
                <a16:creationId xmlns:a16="http://schemas.microsoft.com/office/drawing/2014/main" id="{9911135C-850F-47C5-9B59-E64DAD5D81C0}"/>
              </a:ext>
            </a:extLst>
          </p:cNvPr>
          <p:cNvSpPr>
            <a:spLocks noGrp="1"/>
          </p:cNvSpPr>
          <p:nvPr>
            <p:ph sz="half" idx="2"/>
          </p:nvPr>
        </p:nvSpPr>
        <p:spPr>
          <a:xfrm>
            <a:off x="514905" y="1447061"/>
            <a:ext cx="11141476" cy="4935984"/>
          </a:xfrm>
        </p:spPr>
        <p:txBody>
          <a:bodyPr/>
          <a:lstStyle/>
          <a:p>
            <a:pPr algn="r"/>
            <a:r>
              <a:rPr lang="fa-IR" dirty="0"/>
              <a:t>ظرفیت سلامت و پزشکی از راه دور، اهمیت مکان و فاصله را کمرنگ کرده و در بسیار از موارد اساساً اهمیت مکان و فاصله را از بین برده است. لذا علی رغم توانایی­های قدرتمند و فراگیر سلامت و پزشکی جمهوری اسلامی ایران، نیازمند تقویت قدرت سلامت و پزشکی مرتبط با فناوری­ های جدید هستیم. بدیهی است هرگز از پزشکی حضوری، عینی و فیزیکی بی­ نیاز نمی­ شویم اما بسیاری از عرصه ­ها در پیوند با فناوری ­های جدید و بازتعریف مهندسی پزشکی قابلیت </a:t>
            </a:r>
            <a:r>
              <a:rPr lang="fa-IR" b="1" dirty="0"/>
              <a:t>نظاممندتر</a:t>
            </a:r>
            <a:r>
              <a:rPr lang="fa-IR" dirty="0"/>
              <a:t>، </a:t>
            </a:r>
            <a:r>
              <a:rPr lang="fa-IR" b="1" dirty="0"/>
              <a:t>محاسبه­ ای­ تر</a:t>
            </a:r>
            <a:r>
              <a:rPr lang="fa-IR" dirty="0"/>
              <a:t> و </a:t>
            </a:r>
            <a:r>
              <a:rPr lang="fa-IR" b="1" dirty="0"/>
              <a:t>کارآمدتر</a:t>
            </a:r>
            <a:r>
              <a:rPr lang="fa-IR" dirty="0"/>
              <a:t> پیدا خواهد کرد.</a:t>
            </a:r>
          </a:p>
          <a:p>
            <a:pPr algn="r"/>
            <a:r>
              <a:rPr lang="fa-IR" dirty="0"/>
              <a:t>اهمیت </a:t>
            </a:r>
            <a:r>
              <a:rPr lang="fa-IR" b="1" dirty="0"/>
              <a:t>سلامت و پزشکی دوفضایی</a:t>
            </a:r>
            <a:r>
              <a:rPr lang="fa-IR" dirty="0"/>
              <a:t> در پایش، تشخیص و درمان بیماری­های مزمن، مخاطرات ناشی از حوادث طبیعی مثل سیل و زلزله و بیماری­های سرایت­بخش مثل همین ویروس جدید کرونا و بیماری کووید 19 روشن و بدیهی است. این ظرفیت امکان مهمی است در جهت تأمین همکاری­ های مردمی ناظر بر خودمراقبتی عمومی، خدمات مهارتی در قالب پرستاری از راه دور، مشاوره از راه دور و درمان فراگیر و همه مقوله­های مرتبط با فضای هوشمند مجازی که یک ضرورت جدی است.</a:t>
            </a:r>
          </a:p>
          <a:p>
            <a:pPr algn="r"/>
            <a:endParaRPr lang="en-US" dirty="0"/>
          </a:p>
        </p:txBody>
      </p:sp>
    </p:spTree>
    <p:extLst>
      <p:ext uri="{BB962C8B-B14F-4D97-AF65-F5344CB8AC3E}">
        <p14:creationId xmlns:p14="http://schemas.microsoft.com/office/powerpoint/2010/main" val="4280518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 name="Rectangle 105">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8" name="Rectangle 107">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0" name="Rectangle 109">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12" name="Rectangle 111">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14" name="Group 113">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15" name="Straight Connector 114">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119" name="Rectangle 118">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Placeholder 9" descr="Laptop and notebook on the table">
            <a:extLst>
              <a:ext uri="{FF2B5EF4-FFF2-40B4-BE49-F238E27FC236}">
                <a16:creationId xmlns:a16="http://schemas.microsoft.com/office/drawing/2014/main" id="{201D9675-DFD6-4198-A186-4B82257CEE93}"/>
              </a:ext>
            </a:extLst>
          </p:cNvPr>
          <p:cNvPicPr>
            <a:picLocks noGrp="1" noChangeAspect="1"/>
          </p:cNvPicPr>
          <p:nvPr>
            <p:ph type="pic" idx="1"/>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7" y="10"/>
            <a:ext cx="12191982" cy="6857990"/>
          </a:xfrm>
          <a:prstGeom prst="rect">
            <a:avLst/>
          </a:prstGeom>
        </p:spPr>
      </p:pic>
      <p:sp>
        <p:nvSpPr>
          <p:cNvPr id="121" name="Rectangle 120">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123" name="Rectangle 12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3" name="Title 2">
            <a:extLst>
              <a:ext uri="{FF2B5EF4-FFF2-40B4-BE49-F238E27FC236}">
                <a16:creationId xmlns:a16="http://schemas.microsoft.com/office/drawing/2014/main" id="{E5AD4937-CA34-4C89-9BAF-9E011BE5736D}"/>
              </a:ext>
            </a:extLst>
          </p:cNvPr>
          <p:cNvSpPr>
            <a:spLocks noGrp="1"/>
          </p:cNvSpPr>
          <p:nvPr>
            <p:ph type="title"/>
          </p:nvPr>
        </p:nvSpPr>
        <p:spPr>
          <a:xfrm>
            <a:off x="1276055" y="2350017"/>
            <a:ext cx="4775075" cy="1114317"/>
          </a:xfrm>
        </p:spPr>
        <p:txBody>
          <a:bodyPr vert="horz" lIns="91440" tIns="45720" rIns="91440" bIns="45720" rtlCol="0" anchor="ctr">
            <a:normAutofit/>
          </a:bodyPr>
          <a:lstStyle/>
          <a:p>
            <a:pPr algn="ctr">
              <a:lnSpc>
                <a:spcPct val="83000"/>
              </a:lnSpc>
            </a:pPr>
            <a:r>
              <a:rPr lang="fa-IR" sz="4400" cap="all" spc="-100" dirty="0"/>
              <a:t>پایان</a:t>
            </a:r>
            <a:endParaRPr lang="en-US" sz="4400" cap="all" spc="-100" dirty="0"/>
          </a:p>
        </p:txBody>
      </p:sp>
      <p:sp>
        <p:nvSpPr>
          <p:cNvPr id="4" name="Text Placeholder 3">
            <a:extLst>
              <a:ext uri="{FF2B5EF4-FFF2-40B4-BE49-F238E27FC236}">
                <a16:creationId xmlns:a16="http://schemas.microsoft.com/office/drawing/2014/main" id="{F2D4B761-DD6A-43A0-8600-88D390E1E08C}"/>
              </a:ext>
            </a:extLst>
          </p:cNvPr>
          <p:cNvSpPr>
            <a:spLocks noGrp="1"/>
          </p:cNvSpPr>
          <p:nvPr>
            <p:ph type="body" sz="half" idx="2"/>
          </p:nvPr>
        </p:nvSpPr>
        <p:spPr>
          <a:xfrm>
            <a:off x="1276055" y="3266969"/>
            <a:ext cx="4775075" cy="1535849"/>
          </a:xfrm>
        </p:spPr>
        <p:txBody>
          <a:bodyPr vert="horz" lIns="91440" tIns="45720" rIns="91440" bIns="45720" rtlCol="0">
            <a:normAutofit/>
          </a:bodyPr>
          <a:lstStyle/>
          <a:p>
            <a:pPr algn="ctr">
              <a:lnSpc>
                <a:spcPct val="90000"/>
              </a:lnSpc>
              <a:spcBef>
                <a:spcPts val="0"/>
              </a:spcBef>
              <a:spcAft>
                <a:spcPts val="600"/>
              </a:spcAft>
            </a:pPr>
            <a:r>
              <a:rPr lang="fa-IR" sz="1500" spc="80" dirty="0">
                <a:solidFill>
                  <a:schemeClr val="tx1">
                    <a:lumMod val="75000"/>
                  </a:schemeClr>
                </a:solidFill>
              </a:rPr>
              <a:t>گردآورنده:مبینا فتحی</a:t>
            </a:r>
          </a:p>
          <a:p>
            <a:pPr algn="ctr">
              <a:lnSpc>
                <a:spcPct val="90000"/>
              </a:lnSpc>
              <a:spcBef>
                <a:spcPts val="0"/>
              </a:spcBef>
              <a:spcAft>
                <a:spcPts val="600"/>
              </a:spcAft>
            </a:pPr>
            <a:r>
              <a:rPr lang="fa-IR" sz="1500" spc="80" dirty="0">
                <a:solidFill>
                  <a:schemeClr val="tx1">
                    <a:lumMod val="75000"/>
                  </a:schemeClr>
                </a:solidFill>
              </a:rPr>
              <a:t>نام دبیر:سرکار خانم روحی</a:t>
            </a:r>
          </a:p>
          <a:p>
            <a:pPr algn="ctr">
              <a:lnSpc>
                <a:spcPct val="90000"/>
              </a:lnSpc>
              <a:spcBef>
                <a:spcPts val="0"/>
              </a:spcBef>
              <a:spcAft>
                <a:spcPts val="600"/>
              </a:spcAft>
            </a:pPr>
            <a:r>
              <a:rPr lang="fa-IR" sz="1500" spc="80" dirty="0">
                <a:solidFill>
                  <a:schemeClr val="tx1">
                    <a:lumMod val="75000"/>
                  </a:schemeClr>
                </a:solidFill>
              </a:rPr>
              <a:t>نام کلاس:4\8</a:t>
            </a:r>
          </a:p>
          <a:p>
            <a:pPr algn="ctr">
              <a:lnSpc>
                <a:spcPct val="90000"/>
              </a:lnSpc>
              <a:spcBef>
                <a:spcPts val="0"/>
              </a:spcBef>
              <a:spcAft>
                <a:spcPts val="600"/>
              </a:spcAft>
            </a:pPr>
            <a:r>
              <a:rPr lang="fa-IR" sz="1500" spc="80" dirty="0">
                <a:solidFill>
                  <a:schemeClr val="tx1">
                    <a:lumMod val="75000"/>
                  </a:schemeClr>
                </a:solidFill>
              </a:rPr>
              <a:t>مدرسه حضرت خدیجه (س)</a:t>
            </a:r>
          </a:p>
          <a:p>
            <a:pPr algn="ctr">
              <a:lnSpc>
                <a:spcPct val="90000"/>
              </a:lnSpc>
              <a:spcBef>
                <a:spcPts val="0"/>
              </a:spcBef>
              <a:spcAft>
                <a:spcPts val="600"/>
              </a:spcAft>
            </a:pPr>
            <a:r>
              <a:rPr lang="fa-IR" sz="1500" spc="80" dirty="0">
                <a:solidFill>
                  <a:schemeClr val="tx1">
                    <a:lumMod val="75000"/>
                  </a:schemeClr>
                </a:solidFill>
              </a:rPr>
              <a:t>بهار99</a:t>
            </a:r>
            <a:endParaRPr lang="en-US" sz="1500" spc="80" dirty="0">
              <a:solidFill>
                <a:schemeClr val="tx1">
                  <a:lumMod val="75000"/>
                </a:schemeClr>
              </a:solidFill>
            </a:endParaRPr>
          </a:p>
        </p:txBody>
      </p:sp>
    </p:spTree>
    <p:extLst>
      <p:ext uri="{BB962C8B-B14F-4D97-AF65-F5344CB8AC3E}">
        <p14:creationId xmlns:p14="http://schemas.microsoft.com/office/powerpoint/2010/main" val="110338050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roup of people work">
            <a:extLst>
              <a:ext uri="{FF2B5EF4-FFF2-40B4-BE49-F238E27FC236}">
                <a16:creationId xmlns:a16="http://schemas.microsoft.com/office/drawing/2014/main" id="{FDC0A5F4-FE96-4D3A-A9D6-A76F32BA6429}"/>
              </a:ext>
            </a:extLst>
          </p:cNvPr>
          <p:cNvPicPr>
            <a:picLocks noGrp="1"/>
          </p:cNvPicPr>
          <p:nvPr>
            <p:ph sz="half" idx="1"/>
          </p:nvPr>
        </p:nvPicPr>
        <p:blipFill>
          <a:blip r:embed="rId3">
            <a:duotone>
              <a:prstClr val="black"/>
              <a:schemeClr val="accent1">
                <a:tint val="45000"/>
                <a:satMod val="400000"/>
              </a:schemeClr>
            </a:duotone>
            <a:alphaModFix amt="10000"/>
            <a:extLst>
              <a:ext uri="{28A0092B-C50C-407E-A947-70E740481C1C}">
                <a14:useLocalDpi xmlns:a14="http://schemas.microsoft.com/office/drawing/2010/main" val="0"/>
              </a:ext>
            </a:extLst>
          </a:blip>
          <a:srcRect/>
          <a:stretch/>
        </p:blipFill>
        <p:spPr>
          <a:xfrm>
            <a:off x="91358" y="247670"/>
            <a:ext cx="11725200" cy="6362659"/>
          </a:xfrm>
          <a:prstGeom prst="rect">
            <a:avLst/>
          </a:prstGeom>
        </p:spPr>
      </p:pic>
      <p:sp>
        <p:nvSpPr>
          <p:cNvPr id="2" name="Title 1">
            <a:extLst>
              <a:ext uri="{FF2B5EF4-FFF2-40B4-BE49-F238E27FC236}">
                <a16:creationId xmlns:a16="http://schemas.microsoft.com/office/drawing/2014/main" id="{D49C97B1-F677-4C82-9865-227A9B7D2400}"/>
              </a:ext>
            </a:extLst>
          </p:cNvPr>
          <p:cNvSpPr>
            <a:spLocks noGrp="1"/>
          </p:cNvSpPr>
          <p:nvPr>
            <p:ph type="title"/>
          </p:nvPr>
        </p:nvSpPr>
        <p:spPr>
          <a:xfrm>
            <a:off x="1066800" y="642594"/>
            <a:ext cx="10058400" cy="1371600"/>
          </a:xfrm>
        </p:spPr>
        <p:txBody>
          <a:bodyPr vert="horz" lIns="91440" tIns="45720" rIns="91440" bIns="45720" rtlCol="0" anchor="ctr">
            <a:normAutofit/>
          </a:bodyPr>
          <a:lstStyle/>
          <a:p>
            <a:pPr algn="r"/>
            <a:r>
              <a:rPr lang="fa-IR" dirty="0">
                <a:solidFill>
                  <a:schemeClr val="accent6">
                    <a:lumMod val="50000"/>
                  </a:schemeClr>
                </a:solidFill>
              </a:rPr>
              <a:t>مفهوم سلامت الکترونیک</a:t>
            </a:r>
            <a:endParaRPr lang="en-US" dirty="0">
              <a:solidFill>
                <a:schemeClr val="accent6">
                  <a:lumMod val="50000"/>
                </a:schemeClr>
              </a:solidFill>
            </a:endParaRPr>
          </a:p>
        </p:txBody>
      </p:sp>
      <p:graphicFrame>
        <p:nvGraphicFramePr>
          <p:cNvPr id="5" name="Content Placeholder 2" descr="SmartArt object">
            <a:extLst>
              <a:ext uri="{FF2B5EF4-FFF2-40B4-BE49-F238E27FC236}">
                <a16:creationId xmlns:a16="http://schemas.microsoft.com/office/drawing/2014/main" id="{A1342CC9-B5BC-4EE6-A03F-6501ED7CC4CC}"/>
              </a:ext>
            </a:extLst>
          </p:cNvPr>
          <p:cNvGraphicFramePr>
            <a:graphicFrameLocks/>
          </p:cNvGraphicFramePr>
          <p:nvPr>
            <p:extLst>
              <p:ext uri="{D42A27DB-BD31-4B8C-83A1-F6EECF244321}">
                <p14:modId xmlns:p14="http://schemas.microsoft.com/office/powerpoint/2010/main" val="1562999842"/>
              </p:ext>
            </p:extLst>
          </p:nvPr>
        </p:nvGraphicFramePr>
        <p:xfrm>
          <a:off x="1211801" y="2138482"/>
          <a:ext cx="9618955" cy="30460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7300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B65ABA3-820C-4D75-9437-9EFA1ADF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30" name="Rectangle 29">
            <a:extLst>
              <a:ext uri="{FF2B5EF4-FFF2-40B4-BE49-F238E27FC236}">
                <a16:creationId xmlns:a16="http://schemas.microsoft.com/office/drawing/2014/main" id="{036BF2FB-90D8-48DB-BD34-D040CDCFF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32" name="Rectangle 31">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Placeholder 5" descr="Young man is writing">
            <a:extLst>
              <a:ext uri="{FF2B5EF4-FFF2-40B4-BE49-F238E27FC236}">
                <a16:creationId xmlns:a16="http://schemas.microsoft.com/office/drawing/2014/main" id="{1054C6CA-D723-4A6A-9734-5910A1729B5C}"/>
              </a:ext>
            </a:extLst>
          </p:cNvPr>
          <p:cNvPicPr>
            <a:picLocks noGrp="1" noChangeAspect="1"/>
          </p:cNvPicPr>
          <p:nvPr>
            <p:ph type="pic" idx="1"/>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1" y="1"/>
            <a:ext cx="12191998" cy="6857999"/>
          </a:xfrm>
          <a:prstGeom prst="rect">
            <a:avLst/>
          </a:prstGeom>
        </p:spPr>
      </p:pic>
      <p:sp>
        <p:nvSpPr>
          <p:cNvPr id="34" name="Rectangle 33">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A7F5067F-B05A-4CB4-8FEF-12162F4FD7F8}"/>
              </a:ext>
            </a:extLst>
          </p:cNvPr>
          <p:cNvSpPr>
            <a:spLocks noGrp="1"/>
          </p:cNvSpPr>
          <p:nvPr>
            <p:ph type="title"/>
          </p:nvPr>
        </p:nvSpPr>
        <p:spPr>
          <a:xfrm>
            <a:off x="774043" y="532661"/>
            <a:ext cx="4602152" cy="1083076"/>
          </a:xfrm>
        </p:spPr>
        <p:txBody>
          <a:bodyPr vert="horz" lIns="91440" tIns="45720" rIns="91440" bIns="45720" rtlCol="0" anchor="ctr">
            <a:normAutofit/>
          </a:bodyPr>
          <a:lstStyle/>
          <a:p>
            <a:pPr algn="r">
              <a:lnSpc>
                <a:spcPct val="90000"/>
              </a:lnSpc>
            </a:pPr>
            <a:r>
              <a:rPr lang="fa-IR" sz="2400" dirty="0">
                <a:solidFill>
                  <a:schemeClr val="bg2">
                    <a:lumMod val="50000"/>
                  </a:schemeClr>
                </a:solidFill>
                <a:effectLst>
                  <a:outerShdw blurRad="38100" dist="38100" dir="2700000" algn="tl">
                    <a:srgbClr val="000000">
                      <a:alpha val="43137"/>
                    </a:srgbClr>
                  </a:outerShdw>
                </a:effectLst>
              </a:rPr>
              <a:t>ویژگی­ های سلامت الکترونیکی عبارتند از:</a:t>
            </a:r>
            <a:endParaRPr lang="en-US" sz="2400" dirty="0">
              <a:solidFill>
                <a:schemeClr val="bg2">
                  <a:lumMod val="50000"/>
                </a:schemeClr>
              </a:solidFill>
              <a:effectLst>
                <a:outerShdw blurRad="38100" dist="38100" dir="2700000" algn="tl">
                  <a:srgbClr val="000000">
                    <a:alpha val="43137"/>
                  </a:srgbClr>
                </a:outerShdw>
              </a:effectLst>
            </a:endParaRPr>
          </a:p>
        </p:txBody>
      </p:sp>
      <p:sp>
        <p:nvSpPr>
          <p:cNvPr id="4" name="Text Placeholder 3">
            <a:extLst>
              <a:ext uri="{FF2B5EF4-FFF2-40B4-BE49-F238E27FC236}">
                <a16:creationId xmlns:a16="http://schemas.microsoft.com/office/drawing/2014/main" id="{29AD4A91-7AB8-40C3-9C11-950FF5FC7DFC}"/>
              </a:ext>
            </a:extLst>
          </p:cNvPr>
          <p:cNvSpPr>
            <a:spLocks noGrp="1"/>
          </p:cNvSpPr>
          <p:nvPr>
            <p:ph type="body" sz="half" idx="2"/>
          </p:nvPr>
        </p:nvSpPr>
        <p:spPr>
          <a:xfrm>
            <a:off x="479394" y="1535837"/>
            <a:ext cx="5131495" cy="4483149"/>
          </a:xfrm>
        </p:spPr>
        <p:txBody>
          <a:bodyPr vert="horz" lIns="91440" tIns="45720" rIns="91440" bIns="45720" rtlCol="0">
            <a:normAutofit/>
          </a:bodyPr>
          <a:lstStyle/>
          <a:p>
            <a:pPr algn="r">
              <a:lnSpc>
                <a:spcPct val="100000"/>
              </a:lnSpc>
            </a:pPr>
            <a:r>
              <a:rPr lang="fa-IR" sz="2000" dirty="0"/>
              <a:t>1.کارایی</a:t>
            </a:r>
          </a:p>
          <a:p>
            <a:pPr algn="r">
              <a:lnSpc>
                <a:spcPct val="100000"/>
              </a:lnSpc>
            </a:pPr>
            <a:r>
              <a:rPr lang="fa-IR" sz="2000" dirty="0"/>
              <a:t>2.بهبود کیفیت مراقبت</a:t>
            </a:r>
          </a:p>
          <a:p>
            <a:pPr algn="r">
              <a:lnSpc>
                <a:spcPct val="100000"/>
              </a:lnSpc>
            </a:pPr>
            <a:r>
              <a:rPr lang="fa-IR" sz="2000" dirty="0"/>
              <a:t>3.مبتنی بر شواهد بودن</a:t>
            </a:r>
          </a:p>
          <a:p>
            <a:pPr algn="r">
              <a:lnSpc>
                <a:spcPct val="100000"/>
              </a:lnSpc>
            </a:pPr>
            <a:r>
              <a:rPr lang="fa-IR" sz="2000" dirty="0"/>
              <a:t>4.توانمند سازی مصرف کنندگان خدمات وبیماران</a:t>
            </a:r>
          </a:p>
          <a:p>
            <a:pPr algn="r">
              <a:lnSpc>
                <a:spcPct val="100000"/>
              </a:lnSpc>
            </a:pPr>
            <a:r>
              <a:rPr lang="fa-IR" sz="2000" dirty="0"/>
              <a:t>5.تعامل پزشک و بیمار</a:t>
            </a:r>
          </a:p>
          <a:p>
            <a:pPr algn="r">
              <a:lnSpc>
                <a:spcPct val="100000"/>
              </a:lnSpc>
            </a:pPr>
            <a:r>
              <a:rPr lang="fa-IR" sz="2000" dirty="0"/>
              <a:t>6.آموزش پزشکان</a:t>
            </a:r>
          </a:p>
          <a:p>
            <a:pPr algn="r">
              <a:lnSpc>
                <a:spcPct val="100000"/>
              </a:lnSpc>
            </a:pPr>
            <a:r>
              <a:rPr lang="fa-IR" sz="2000" dirty="0"/>
              <a:t>7.تبادل اطلاعات</a:t>
            </a:r>
          </a:p>
          <a:p>
            <a:pPr algn="r">
              <a:lnSpc>
                <a:spcPct val="100000"/>
              </a:lnSpc>
            </a:pPr>
            <a:r>
              <a:rPr lang="fa-IR" sz="2000" dirty="0"/>
              <a:t>8.گسترش حوزه خدمات بهداشت و درمان</a:t>
            </a:r>
          </a:p>
          <a:p>
            <a:pPr algn="r">
              <a:lnSpc>
                <a:spcPct val="100000"/>
              </a:lnSpc>
            </a:pPr>
            <a:r>
              <a:rPr lang="fa-IR" sz="2000" dirty="0"/>
              <a:t>9.اخلاقیات</a:t>
            </a:r>
          </a:p>
          <a:p>
            <a:pPr algn="r">
              <a:lnSpc>
                <a:spcPct val="100000"/>
              </a:lnSpc>
            </a:pPr>
            <a:r>
              <a:rPr lang="fa-IR" sz="2000" dirty="0"/>
              <a:t>10.خدمات عادلانه</a:t>
            </a:r>
          </a:p>
        </p:txBody>
      </p:sp>
    </p:spTree>
    <p:extLst>
      <p:ext uri="{BB962C8B-B14F-4D97-AF65-F5344CB8AC3E}">
        <p14:creationId xmlns:p14="http://schemas.microsoft.com/office/powerpoint/2010/main" val="1386799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Man shows something on the laptop">
            <a:extLst>
              <a:ext uri="{FF2B5EF4-FFF2-40B4-BE49-F238E27FC236}">
                <a16:creationId xmlns:a16="http://schemas.microsoft.com/office/drawing/2014/main" id="{CCB0035C-155F-4A5B-87BE-89762733C8E1}"/>
              </a:ext>
            </a:extLst>
          </p:cNvPr>
          <p:cNvPicPr>
            <a:picLocks noGrp="1"/>
          </p:cNvPicPr>
          <p:nvPr>
            <p:ph type="pic" idx="1"/>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228599" y="238125"/>
            <a:ext cx="7696201" cy="6381750"/>
          </a:xfrm>
        </p:spPr>
      </p:pic>
      <p:sp>
        <p:nvSpPr>
          <p:cNvPr id="8" name="Text Placeholder 7">
            <a:extLst>
              <a:ext uri="{FF2B5EF4-FFF2-40B4-BE49-F238E27FC236}">
                <a16:creationId xmlns:a16="http://schemas.microsoft.com/office/drawing/2014/main" id="{0898A372-D89A-4AA3-9972-7B8198C3AD0D}"/>
              </a:ext>
            </a:extLst>
          </p:cNvPr>
          <p:cNvSpPr>
            <a:spLocks noGrp="1"/>
          </p:cNvSpPr>
          <p:nvPr>
            <p:ph type="body" sz="half" idx="2"/>
          </p:nvPr>
        </p:nvSpPr>
        <p:spPr>
          <a:xfrm>
            <a:off x="8327253" y="506027"/>
            <a:ext cx="3426781" cy="5823752"/>
          </a:xfrm>
        </p:spPr>
        <p:txBody>
          <a:bodyPr>
            <a:normAutofit fontScale="85000" lnSpcReduction="10000"/>
          </a:bodyPr>
          <a:lstStyle/>
          <a:p>
            <a:pPr algn="r" rtl="1"/>
            <a:r>
              <a:rPr lang="fa-IR" b="1" dirty="0">
                <a:solidFill>
                  <a:schemeClr val="accent6">
                    <a:lumMod val="75000"/>
                  </a:schemeClr>
                </a:solidFill>
              </a:rPr>
              <a:t>کارایی</a:t>
            </a:r>
            <a:r>
              <a:rPr lang="fa-IR" dirty="0">
                <a:solidFill>
                  <a:schemeClr val="accent6">
                    <a:lumMod val="75000"/>
                  </a:schemeClr>
                </a:solidFill>
              </a:rPr>
              <a:t>: </a:t>
            </a:r>
            <a:r>
              <a:rPr lang="fa-IR" dirty="0"/>
              <a:t>کارایی یکی از وعده ­های سلامت الکترونیک در حوزه مراقبت است که کاهش هزینه ­ها را به دنبال دارد. یکی از روش­ های کاهش هزینه­ ها، اجتناب از تشخیص تکراری یا غیرضروری یا مداخلات درمانی از طریق امکانات ارتباطی پیشرفته میان مؤسسات خدمات بهداشت و درمان و از طریق درگیری و مشارکت بیمار» می ­باشد؛</a:t>
            </a:r>
          </a:p>
          <a:p>
            <a:pPr algn="r" rtl="1"/>
            <a:r>
              <a:rPr lang="fa-IR" b="1" dirty="0">
                <a:solidFill>
                  <a:schemeClr val="accent6">
                    <a:lumMod val="75000"/>
                  </a:schemeClr>
                </a:solidFill>
              </a:rPr>
              <a:t>بهبود کیفیت مراقبت</a:t>
            </a:r>
            <a:r>
              <a:rPr lang="fa-IR" dirty="0">
                <a:solidFill>
                  <a:schemeClr val="accent6">
                    <a:lumMod val="75000"/>
                  </a:schemeClr>
                </a:solidFill>
              </a:rPr>
              <a:t>: </a:t>
            </a:r>
            <a:r>
              <a:rPr lang="fa-IR" dirty="0"/>
              <a:t>افزایش کارایی نه تنها هزینه ­ها را کاهش می ­دهد، بلکه همزمان کیفیت را بهبود می­ بخشد. سلامت الکترونیکی ممکن است کیفیت مراقبت سلامت را برای مثال از طریق امکان­ پذیر کردن مقایسه میان تأمین کنندگان مختلف، درگیر کردن مصرف کنندگان و هدایت بیماران به سوی بهترین تأمین کننده بهبود بخشد؛</a:t>
            </a:r>
          </a:p>
          <a:p>
            <a:pPr algn="r" rtl="1"/>
            <a:r>
              <a:rPr lang="fa-IR" b="1" dirty="0">
                <a:solidFill>
                  <a:schemeClr val="accent6">
                    <a:lumMod val="75000"/>
                  </a:schemeClr>
                </a:solidFill>
              </a:rPr>
              <a:t>مبتنی بر شواهد بودن:</a:t>
            </a:r>
            <a:r>
              <a:rPr lang="fa-IR" dirty="0">
                <a:solidFill>
                  <a:schemeClr val="accent6">
                    <a:lumMod val="75000"/>
                  </a:schemeClr>
                </a:solidFill>
              </a:rPr>
              <a:t> </a:t>
            </a:r>
            <a:r>
              <a:rPr lang="fa-IR" dirty="0"/>
              <a:t>مداخلات سلامت الکترونیک باید مبتنی بر شواهد باشد، به این معنا که اثربخشی و کارایی آن باید از طریق ارزیابی دقیق علمی و با توجه به سابقه مورد، ثابت شود؛</a:t>
            </a:r>
          </a:p>
          <a:p>
            <a:pPr algn="r"/>
            <a:endParaRPr lang="en-US" dirty="0"/>
          </a:p>
        </p:txBody>
      </p:sp>
    </p:spTree>
    <p:extLst>
      <p:ext uri="{BB962C8B-B14F-4D97-AF65-F5344CB8AC3E}">
        <p14:creationId xmlns:p14="http://schemas.microsoft.com/office/powerpoint/2010/main" val="707235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Placeholder 5" descr="People discuss some documents">
            <a:extLst>
              <a:ext uri="{FF2B5EF4-FFF2-40B4-BE49-F238E27FC236}">
                <a16:creationId xmlns:a16="http://schemas.microsoft.com/office/drawing/2014/main" id="{AA3CBDBD-ADA7-4AA5-9091-5AD206DAD37F}"/>
              </a:ext>
            </a:extLst>
          </p:cNvPr>
          <p:cNvPicPr>
            <a:picLocks noGrp="1" noChangeAspect="1"/>
          </p:cNvPicPr>
          <p:nvPr>
            <p:ph type="pic" sz="quarter" idx="14"/>
          </p:nvPr>
        </p:nvPicPr>
        <p:blipFill>
          <a:blip r:embed="rId3">
            <a:duotone>
              <a:prstClr val="black"/>
              <a:schemeClr val="accent1">
                <a:tint val="45000"/>
                <a:satMod val="400000"/>
              </a:schemeClr>
            </a:duotone>
            <a:alphaModFix amt="10000"/>
            <a:extLst>
              <a:ext uri="{28A0092B-C50C-407E-A947-70E740481C1C}">
                <a14:useLocalDpi xmlns:a14="http://schemas.microsoft.com/office/drawing/2010/main" val="0"/>
              </a:ext>
            </a:extLst>
          </a:blip>
          <a:srcRect/>
          <a:stretch/>
        </p:blipFill>
        <p:spPr>
          <a:xfrm>
            <a:off x="233400" y="247670"/>
            <a:ext cx="11725200" cy="6362659"/>
          </a:xfrm>
        </p:spPr>
      </p:pic>
      <p:pic>
        <p:nvPicPr>
          <p:cNvPr id="15" name="Picture Placeholder 14" descr="Man and woman discuss something">
            <a:extLst>
              <a:ext uri="{FF2B5EF4-FFF2-40B4-BE49-F238E27FC236}">
                <a16:creationId xmlns:a16="http://schemas.microsoft.com/office/drawing/2014/main" id="{C19A2066-8A0C-4F7D-949C-5ABD4C709588}"/>
              </a:ext>
            </a:extLst>
          </p:cNvPr>
          <p:cNvPicPr>
            <a:picLocks noGrp="1" noChangeAspect="1"/>
          </p:cNvPicPr>
          <p:nvPr>
            <p:ph type="pic" sz="quarter" idx="13"/>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852488" y="2107518"/>
            <a:ext cx="5243512" cy="3739927"/>
          </a:xfrm>
        </p:spPr>
      </p:pic>
      <p:sp>
        <p:nvSpPr>
          <p:cNvPr id="4" name="Content Placeholder 3">
            <a:extLst>
              <a:ext uri="{FF2B5EF4-FFF2-40B4-BE49-F238E27FC236}">
                <a16:creationId xmlns:a16="http://schemas.microsoft.com/office/drawing/2014/main" id="{7486993E-6760-481D-9E79-188262F62965}"/>
              </a:ext>
            </a:extLst>
          </p:cNvPr>
          <p:cNvSpPr>
            <a:spLocks noGrp="1"/>
          </p:cNvSpPr>
          <p:nvPr>
            <p:ph sz="half" idx="2"/>
          </p:nvPr>
        </p:nvSpPr>
        <p:spPr>
          <a:xfrm>
            <a:off x="6258757" y="497150"/>
            <a:ext cx="5442012" cy="5663954"/>
          </a:xfrm>
        </p:spPr>
        <p:txBody>
          <a:bodyPr>
            <a:normAutofit/>
          </a:bodyPr>
          <a:lstStyle/>
          <a:p>
            <a:pPr algn="r" rtl="1"/>
            <a:r>
              <a:rPr lang="fa-IR" sz="1600" b="1" dirty="0">
                <a:solidFill>
                  <a:schemeClr val="accent6">
                    <a:lumMod val="75000"/>
                  </a:schemeClr>
                </a:solidFill>
              </a:rPr>
              <a:t>توانمندسازی مصرف کنندگان خدمات و بیماران</a:t>
            </a:r>
            <a:r>
              <a:rPr lang="fa-IR" sz="1600" dirty="0">
                <a:solidFill>
                  <a:schemeClr val="accent6">
                    <a:lumMod val="75000"/>
                  </a:schemeClr>
                </a:solidFill>
              </a:rPr>
              <a:t>: </a:t>
            </a:r>
            <a:r>
              <a:rPr lang="fa-IR" sz="1600" dirty="0"/>
              <a:t>با ایجاد پایگاه ­های دانش پزشکی و پرونده ­های الکترونیکی شخصی در دسترس برای دریافت کنندگان خدمات از طریق اینترنت، سلامت الکترونیک راه­های جدیدی برای پزشکی بیمارمحور ایجاد می­ کند؛</a:t>
            </a:r>
          </a:p>
          <a:p>
            <a:pPr algn="r" rtl="1"/>
            <a:r>
              <a:rPr lang="fa-IR" b="1" dirty="0">
                <a:solidFill>
                  <a:schemeClr val="accent6">
                    <a:lumMod val="75000"/>
                  </a:schemeClr>
                </a:solidFill>
              </a:rPr>
              <a:t>تعامل پزشک و بیمار</a:t>
            </a:r>
            <a:r>
              <a:rPr lang="fa-IR" dirty="0">
                <a:solidFill>
                  <a:schemeClr val="accent6">
                    <a:lumMod val="75000"/>
                  </a:schemeClr>
                </a:solidFill>
              </a:rPr>
              <a:t>: </a:t>
            </a:r>
            <a:r>
              <a:rPr lang="fa-IR" sz="1600" dirty="0"/>
              <a:t>تشویق رابطه جدید میان بیمار و متخصصان سلامت به سمت مشارکت واقعی، جایی که تصمیمات به صورت اشتراکی اتخاذ می­ شود؛</a:t>
            </a:r>
          </a:p>
          <a:p>
            <a:pPr marL="0" indent="0" algn="r" rtl="1">
              <a:buNone/>
            </a:pPr>
            <a:r>
              <a:rPr lang="fa-IR" b="1" dirty="0">
                <a:solidFill>
                  <a:schemeClr val="accent6">
                    <a:lumMod val="75000"/>
                  </a:schemeClr>
                </a:solidFill>
              </a:rPr>
              <a:t>آموزش پزشکان:</a:t>
            </a:r>
            <a:r>
              <a:rPr lang="fa-IR" dirty="0">
                <a:solidFill>
                  <a:schemeClr val="accent6">
                    <a:lumMod val="75000"/>
                  </a:schemeClr>
                </a:solidFill>
              </a:rPr>
              <a:t> </a:t>
            </a:r>
            <a:r>
              <a:rPr lang="fa-IR" sz="1600" dirty="0"/>
              <a:t>آموزش پزشکان از طریق منابع برخط (آموزش مداوم پزشکی) و مصرف کنندگان (آموزش سلامت، اطلاعات پیشگیری برای مصرف کنندگان) اهمیت دارد؛</a:t>
            </a:r>
          </a:p>
          <a:p>
            <a:pPr algn="r" rtl="1"/>
            <a:r>
              <a:rPr lang="fa-IR" b="1" dirty="0">
                <a:solidFill>
                  <a:schemeClr val="accent6">
                    <a:lumMod val="75000"/>
                  </a:schemeClr>
                </a:solidFill>
              </a:rPr>
              <a:t>تبادل اطلاعات: </a:t>
            </a:r>
            <a:r>
              <a:rPr lang="fa-IR" sz="1600" dirty="0"/>
              <a:t>امکان­ پذیری تبادل و ارتباط اطلاعات به شکل استاندارد میان سازمان­های حوزه مراقبت سلامت؛</a:t>
            </a:r>
          </a:p>
          <a:p>
            <a:pPr algn="r" rtl="1"/>
            <a:r>
              <a:rPr lang="fa-IR" b="1" dirty="0">
                <a:solidFill>
                  <a:schemeClr val="accent6">
                    <a:lumMod val="75000"/>
                  </a:schemeClr>
                </a:solidFill>
              </a:rPr>
              <a:t>گسترش</a:t>
            </a:r>
            <a:r>
              <a:rPr lang="fa-IR" b="1" dirty="0"/>
              <a:t> </a:t>
            </a:r>
            <a:r>
              <a:rPr lang="fa-IR" b="1" dirty="0">
                <a:solidFill>
                  <a:schemeClr val="accent6">
                    <a:lumMod val="75000"/>
                  </a:schemeClr>
                </a:solidFill>
              </a:rPr>
              <a:t>حوزه خدمات بهداشت و درمان</a:t>
            </a:r>
            <a:r>
              <a:rPr lang="fa-IR" dirty="0">
                <a:solidFill>
                  <a:schemeClr val="accent6">
                    <a:lumMod val="75000"/>
                  </a:schemeClr>
                </a:solidFill>
              </a:rPr>
              <a:t>: </a:t>
            </a:r>
            <a:r>
              <a:rPr lang="fa-IR" sz="1600" dirty="0"/>
              <a:t>دامنه مراقبت سلامت، مافوق مرزهای قراردادی است که به این معناست که در سلامت الکترونیکی به مصرف کنندگان این فرصت را می­دهد تا به سهولت خدمت سلامت را به صورت برخط از تأمین کنندگان جهانی دریافت کنند؛</a:t>
            </a:r>
          </a:p>
          <a:p>
            <a:pPr algn="r"/>
            <a:endParaRPr lang="en-US" sz="2400" dirty="0"/>
          </a:p>
        </p:txBody>
      </p:sp>
    </p:spTree>
    <p:extLst>
      <p:ext uri="{BB962C8B-B14F-4D97-AF65-F5344CB8AC3E}">
        <p14:creationId xmlns:p14="http://schemas.microsoft.com/office/powerpoint/2010/main" val="912618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FB65ABA3-820C-4D75-9437-9EFA1ADF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20" name="Rectangle 19">
            <a:extLst>
              <a:ext uri="{FF2B5EF4-FFF2-40B4-BE49-F238E27FC236}">
                <a16:creationId xmlns:a16="http://schemas.microsoft.com/office/drawing/2014/main" id="{036BF2FB-90D8-48DB-BD34-D040CDCFF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2" name="Rectangle 21">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descr="Young man with the laptop">
            <a:extLst>
              <a:ext uri="{FF2B5EF4-FFF2-40B4-BE49-F238E27FC236}">
                <a16:creationId xmlns:a16="http://schemas.microsoft.com/office/drawing/2014/main" id="{B1DE2944-CBE6-437E-B09B-0F786EE86F29}"/>
              </a:ext>
            </a:extLst>
          </p:cNvPr>
          <p:cNvPicPr>
            <a:picLocks noGrp="1" noChangeAspect="1"/>
          </p:cNvPicPr>
          <p:nvPr>
            <p:ph idx="1"/>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86" y="0"/>
            <a:ext cx="6391275" cy="6858000"/>
          </a:xfrm>
          <a:prstGeom prst="rect">
            <a:avLst/>
          </a:prstGeom>
          <a:noFill/>
        </p:spPr>
      </p:pic>
      <p:sp>
        <p:nvSpPr>
          <p:cNvPr id="24" name="Rectangle 23">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3">
            <a:extLst>
              <a:ext uri="{FF2B5EF4-FFF2-40B4-BE49-F238E27FC236}">
                <a16:creationId xmlns:a16="http://schemas.microsoft.com/office/drawing/2014/main" id="{D2A7D9C9-44A9-4426-88FF-AAD1CA851446}"/>
              </a:ext>
            </a:extLst>
          </p:cNvPr>
          <p:cNvSpPr>
            <a:spLocks noGrp="1"/>
          </p:cNvSpPr>
          <p:nvPr>
            <p:ph type="body" sz="half" idx="2"/>
          </p:nvPr>
        </p:nvSpPr>
        <p:spPr>
          <a:xfrm>
            <a:off x="6853561" y="541537"/>
            <a:ext cx="4811697" cy="5788241"/>
          </a:xfrm>
        </p:spPr>
        <p:txBody>
          <a:bodyPr vert="horz" lIns="91440" tIns="45720" rIns="91440" bIns="45720" rtlCol="0">
            <a:normAutofit/>
          </a:bodyPr>
          <a:lstStyle/>
          <a:p>
            <a:pPr marL="216000" indent="-216000" algn="r">
              <a:lnSpc>
                <a:spcPct val="100000"/>
              </a:lnSpc>
              <a:spcBef>
                <a:spcPts val="900"/>
              </a:spcBef>
              <a:buClr>
                <a:schemeClr val="accent1"/>
              </a:buClr>
              <a:buFont typeface="Arial" panose="020B0604020202020204" pitchFamily="34" charset="0"/>
              <a:buChar char="•"/>
            </a:pPr>
            <a:r>
              <a:rPr lang="fa-IR" dirty="0">
                <a:solidFill>
                  <a:schemeClr val="accent6">
                    <a:lumMod val="75000"/>
                  </a:schemeClr>
                </a:solidFill>
              </a:rPr>
              <a:t>اخلاقیات: </a:t>
            </a:r>
            <a:r>
              <a:rPr lang="fa-IR" dirty="0"/>
              <a:t>سلامت الکترونیکی شامل اشکال جدیدی از تعامل پزشک و بیمار بوده و چالش­ها و تهدیدهای جدید اخلاقی از قبیل رضایت بیمار، حفظ حریم خصوصی بیمار، محرمانگی اطلاعات مربوط به سلامت بیمار و برابری به همراه دارد؛</a:t>
            </a:r>
          </a:p>
          <a:p>
            <a:pPr marL="216000" indent="-216000" algn="r">
              <a:lnSpc>
                <a:spcPct val="100000"/>
              </a:lnSpc>
              <a:spcBef>
                <a:spcPts val="900"/>
              </a:spcBef>
              <a:buClr>
                <a:schemeClr val="accent1"/>
              </a:buClr>
              <a:buFont typeface="Arial" panose="020B0604020202020204" pitchFamily="34" charset="0"/>
              <a:buChar char="•"/>
            </a:pPr>
            <a:endParaRPr lang="fa-IR" dirty="0">
              <a:solidFill>
                <a:schemeClr val="accent6">
                  <a:lumMod val="75000"/>
                </a:schemeClr>
              </a:solidFill>
            </a:endParaRPr>
          </a:p>
          <a:p>
            <a:pPr marL="216000" indent="-216000" algn="r">
              <a:lnSpc>
                <a:spcPct val="100000"/>
              </a:lnSpc>
              <a:spcBef>
                <a:spcPts val="900"/>
              </a:spcBef>
              <a:buClr>
                <a:schemeClr val="accent1"/>
              </a:buClr>
              <a:buFont typeface="Arial" panose="020B0604020202020204" pitchFamily="34" charset="0"/>
              <a:buChar char="•"/>
            </a:pPr>
            <a:r>
              <a:rPr lang="fa-IR" dirty="0">
                <a:solidFill>
                  <a:schemeClr val="accent6">
                    <a:lumMod val="75000"/>
                  </a:schemeClr>
                </a:solidFill>
              </a:rPr>
              <a:t>خدمات عادلانه: </a:t>
            </a:r>
            <a:r>
              <a:rPr lang="fa-IR" dirty="0"/>
              <a:t>ارائه عادلانه خدمات سلامت ازجمله اهداف سلامت الکترونیکی است و پیاده­سازی و اجرای آن بر اساس اصل برابری و عدالت اهمیت زیادی دارد».</a:t>
            </a:r>
            <a:endParaRPr lang="en-US" dirty="0"/>
          </a:p>
        </p:txBody>
      </p:sp>
    </p:spTree>
    <p:extLst>
      <p:ext uri="{BB962C8B-B14F-4D97-AF65-F5344CB8AC3E}">
        <p14:creationId xmlns:p14="http://schemas.microsoft.com/office/powerpoint/2010/main" val="52010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B65ABA3-820C-4D75-9437-9EFA1ADF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8" name="Rectangle 17">
            <a:extLst>
              <a:ext uri="{FF2B5EF4-FFF2-40B4-BE49-F238E27FC236}">
                <a16:creationId xmlns:a16="http://schemas.microsoft.com/office/drawing/2014/main" id="{036BF2FB-90D8-48DB-BD34-D040CDCFF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0" name="Rectangle 19">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descr="Students discuss something">
            <a:extLst>
              <a:ext uri="{FF2B5EF4-FFF2-40B4-BE49-F238E27FC236}">
                <a16:creationId xmlns:a16="http://schemas.microsoft.com/office/drawing/2014/main" id="{1EF7692A-5CA9-4710-B9F3-81C8F9C643AC}"/>
              </a:ext>
            </a:extLst>
          </p:cNvPr>
          <p:cNvPicPr>
            <a:picLocks noGrp="1" noChangeAspect="1"/>
          </p:cNvPicPr>
          <p:nvPr>
            <p:ph sz="half" idx="1"/>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0" y="1"/>
            <a:ext cx="12191998" cy="6857999"/>
          </a:xfrm>
          <a:prstGeom prst="rect">
            <a:avLst/>
          </a:prstGeom>
        </p:spPr>
      </p:pic>
      <p:sp>
        <p:nvSpPr>
          <p:cNvPr id="22" name="Rectangle 21">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769BAC94-6EE6-4C8D-8140-D4B8F6CFD4D4}"/>
              </a:ext>
            </a:extLst>
          </p:cNvPr>
          <p:cNvSpPr>
            <a:spLocks noGrp="1"/>
          </p:cNvSpPr>
          <p:nvPr>
            <p:ph type="title"/>
          </p:nvPr>
        </p:nvSpPr>
        <p:spPr>
          <a:xfrm>
            <a:off x="6846137" y="572611"/>
            <a:ext cx="4602152" cy="510466"/>
          </a:xfrm>
        </p:spPr>
        <p:txBody>
          <a:bodyPr vert="horz" lIns="91440" tIns="45720" rIns="91440" bIns="45720" rtlCol="0" anchor="ctr">
            <a:normAutofit fontScale="90000"/>
          </a:bodyPr>
          <a:lstStyle/>
          <a:p>
            <a:pPr algn="r"/>
            <a:r>
              <a:rPr lang="fa-IR" dirty="0">
                <a:solidFill>
                  <a:schemeClr val="bg2">
                    <a:lumMod val="50000"/>
                  </a:schemeClr>
                </a:solidFill>
              </a:rPr>
              <a:t>سلامت همراه</a:t>
            </a:r>
            <a:endParaRPr lang="en-US" dirty="0">
              <a:solidFill>
                <a:schemeClr val="bg2">
                  <a:lumMod val="50000"/>
                </a:schemeClr>
              </a:solidFill>
            </a:endParaRPr>
          </a:p>
        </p:txBody>
      </p:sp>
      <p:sp>
        <p:nvSpPr>
          <p:cNvPr id="9" name="Content Placeholder 8">
            <a:extLst>
              <a:ext uri="{FF2B5EF4-FFF2-40B4-BE49-F238E27FC236}">
                <a16:creationId xmlns:a16="http://schemas.microsoft.com/office/drawing/2014/main" id="{2352AEF0-6B6A-4BB0-A115-57B4A69831F0}"/>
              </a:ext>
            </a:extLst>
          </p:cNvPr>
          <p:cNvSpPr>
            <a:spLocks noGrp="1"/>
          </p:cNvSpPr>
          <p:nvPr>
            <p:ph sz="half" idx="2"/>
          </p:nvPr>
        </p:nvSpPr>
        <p:spPr>
          <a:xfrm>
            <a:off x="6611443" y="1098880"/>
            <a:ext cx="4920650" cy="5331585"/>
          </a:xfrm>
        </p:spPr>
        <p:txBody>
          <a:bodyPr vert="horz" lIns="91440" tIns="45720" rIns="91440" bIns="45720" rtlCol="0">
            <a:noAutofit/>
          </a:bodyPr>
          <a:lstStyle/>
          <a:p>
            <a:pPr marL="216000" indent="-216000" algn="r">
              <a:buClr>
                <a:schemeClr val="accent1"/>
              </a:buClr>
              <a:buFont typeface="Arial" panose="020B0604020202020204" pitchFamily="34" charset="0"/>
              <a:buChar char="•"/>
            </a:pPr>
            <a:r>
              <a:rPr lang="fa-IR" sz="1200" dirty="0"/>
              <a:t>در حوزه «سلامت الکترونیکی»، کاربرد فناور­ی ­های موبایل، مفهوم «سلامت همراه» را مطرح کرده که با هدف بهبود سلامت عمومی گسترش یافته است. این مفهوم برای نخستین بار توسط لاکس مینارایان و استپانیان</a:t>
            </a:r>
            <a:r>
              <a:rPr lang="fa-IR" sz="1200" baseline="30000" dirty="0">
                <a:hlinkClick r:id="rId4"/>
              </a:rPr>
              <a:t>[2]</a:t>
            </a:r>
            <a:r>
              <a:rPr lang="fa-IR" sz="1200" dirty="0"/>
              <a:t> در سال 2000 مطرح شد و پس از آن عمومیت یافت. در سال 2003، استپانیان و لاکال سلامت همراه را به عنوان «فناوری­ های ارتباطی و شبکه­­ ای همراهِ در حال ظهور برای سیستم­ های مراقبت سلامت» تعریف کردند و در ادامه در سال 2004، استپانیان و دیگر همکارانش در تکمیل مطالعات پیشین خود توضیح دادند که سلامت همراه مفهومی است که «حوزه­ های شبکه ­سازی، رایانش موبایل، سنسورهای پزشکی و دیگر فناوری ­های ارتباطی در مراقبت سلامتی» را پوشش می­ دهد و بر این اساس، سلامت همراه اشاره به «رایانش موبایل، سنسور پزشکی و فناوری­ های ارتباطاتی برای مراقبت سلامت» دارد. همچنین در سال 2006، استپانیان و همکارانش کتاب «سلامت همراه: سیستم­ های در حال ظهور سلامت همراه» را تألیف کردند که در آن، سلامت همراه به عنوان «فناوری­ های در حال ظهور ارتباطات و شبکه موبایل برای سیستم­ های مراقبت سلامت» تعریف شده است. «سازمان جهانی بهداشت» (2011) نیز  سلامت همراه را به عنوان «فعالیت پزشکی و سلامت عمومی که با دستگاه ­های موبایل مانند تلفن ­های همراه، دستگاه ­های کنترل بیمار، دستیار دیجیتال شخصی و دیگر دستگاه ­های بی­سیم پشتیبانی می­ شود»، تعریف کرده­ اند. کمیسیون اروپا (2014، 2015) تعریف سازمان بهداشت جهانی را پذیرفته و در تکمیل آن، علاوه بر دستگاه ­های مذکور، سلامت همراه را شامل «اپلیکیشن ­هایی چون اپلیکیشن­ های سبک زندگی و تندرستی که می­ تواند به دستگاه­ های پزشکی یا سنسورها متصل شود و همچنین سیستم­ های راهنمای شخصی، یادآوری کننده ­های اطلاعات سلامتی و پزشکی که از طریق پیامک فراهم می ­شود و پزشکی از راه دور که به ­صورت بی­سیم تأمین می­ شود»، دانسته است.</a:t>
            </a:r>
            <a:endParaRPr lang="en-US" sz="1200" dirty="0">
              <a:solidFill>
                <a:schemeClr val="bg2">
                  <a:lumMod val="50000"/>
                </a:schemeClr>
              </a:solidFill>
            </a:endParaRPr>
          </a:p>
        </p:txBody>
      </p:sp>
    </p:spTree>
    <p:extLst>
      <p:ext uri="{BB962C8B-B14F-4D97-AF65-F5344CB8AC3E}">
        <p14:creationId xmlns:p14="http://schemas.microsoft.com/office/powerpoint/2010/main" val="3822407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DFF71-3776-4B6A-80D8-809B128767FB}"/>
              </a:ext>
            </a:extLst>
          </p:cNvPr>
          <p:cNvSpPr>
            <a:spLocks noGrp="1"/>
          </p:cNvSpPr>
          <p:nvPr>
            <p:ph type="title"/>
          </p:nvPr>
        </p:nvSpPr>
        <p:spPr/>
        <p:txBody>
          <a:bodyPr>
            <a:normAutofit/>
          </a:bodyPr>
          <a:lstStyle/>
          <a:p>
            <a:pPr algn="r"/>
            <a:r>
              <a:rPr lang="fa-IR" sz="2000" dirty="0">
                <a:solidFill>
                  <a:schemeClr val="accent6">
                    <a:lumMod val="75000"/>
                  </a:schemeClr>
                </a:solidFill>
              </a:rPr>
              <a:t>سلامت همراه، ابزار پشتیبانی کننده و حمایت­گر برای مدیریت و تأمین مراقبت سلامت بوده و مزایای زیادی دارد که مهمترین آنها عبارتند از:</a:t>
            </a:r>
            <a:endParaRPr lang="en-US" sz="2000" dirty="0"/>
          </a:p>
        </p:txBody>
      </p:sp>
      <p:sp>
        <p:nvSpPr>
          <p:cNvPr id="4" name="Content Placeholder 3">
            <a:extLst>
              <a:ext uri="{FF2B5EF4-FFF2-40B4-BE49-F238E27FC236}">
                <a16:creationId xmlns:a16="http://schemas.microsoft.com/office/drawing/2014/main" id="{36ECED15-CC2C-4236-95FE-D76B13FE729C}"/>
              </a:ext>
            </a:extLst>
          </p:cNvPr>
          <p:cNvSpPr>
            <a:spLocks noGrp="1"/>
          </p:cNvSpPr>
          <p:nvPr>
            <p:ph sz="half" idx="2"/>
          </p:nvPr>
        </p:nvSpPr>
        <p:spPr>
          <a:xfrm>
            <a:off x="470517" y="1748901"/>
            <a:ext cx="11248007" cy="4678531"/>
          </a:xfrm>
        </p:spPr>
        <p:txBody>
          <a:bodyPr>
            <a:normAutofit/>
          </a:bodyPr>
          <a:lstStyle/>
          <a:p>
            <a:pPr algn="r"/>
            <a:r>
              <a:rPr lang="fa-IR" sz="1600" b="1" dirty="0">
                <a:solidFill>
                  <a:schemeClr val="accent6">
                    <a:lumMod val="75000"/>
                  </a:schemeClr>
                </a:solidFill>
              </a:rPr>
              <a:t>گسترش سیستم سلامت بیمارمحور:</a:t>
            </a:r>
            <a:r>
              <a:rPr lang="fa-IR" sz="1600" dirty="0">
                <a:solidFill>
                  <a:schemeClr val="accent6">
                    <a:lumMod val="75000"/>
                  </a:schemeClr>
                </a:solidFill>
              </a:rPr>
              <a:t> </a:t>
            </a:r>
            <a:r>
              <a:rPr lang="fa-IR" sz="1600" dirty="0"/>
              <a:t>سلامت همراه، مراقبت سلامت را به خانه آورده و این ظرفیت را دارد که بخش سلامت را به سمت «غیرمرکزی شدن» و «مراقبت سلامت بیمارمحور» ببرد و لذا «حق خود تعیین کننده بودن» را تشویق می­ کند. درحقیقت سلامت همراه به توانمندسازی افراد کمک می­ کند و به آنها این توانایی را می­ دهد تا به صورت فعالان ه­ای سلامت خود را مدیریت کنند و با راهکارهای کنترل از راه دور و فناوری­ های مسیریابی</a:t>
            </a:r>
            <a:r>
              <a:rPr lang="fa-IR" sz="1600" baseline="30000" dirty="0">
                <a:hlinkClick r:id="rId2"/>
              </a:rPr>
              <a:t>[3]</a:t>
            </a:r>
            <a:r>
              <a:rPr lang="fa-IR" sz="1600" dirty="0"/>
              <a:t> ماهواره ­ای در دستگاه­ های موبایل و خودارزیابی و خودعیب ­یابی، زندگی مستقلانه­ تری داشته باشند (کمیسیون اروپا، 2014، 2015). همچنین فناوری­های همراه می­ توانند عوامل مختلف صنعت علوم سلامت را از طريق «جهت‌دهي الگوي بيمارمحور به سوي اجتماع‌محوري و يكپارچگي و شبيه‌سازي به زندگي واقعي» تسهيل كنند و محيطي مبتني بر «تقاضا» را به وجود آورند (مركز دلويته، 2012، به­ نقل از عاملی، 1396).</a:t>
            </a:r>
            <a:br>
              <a:rPr lang="fa-IR" sz="1600" dirty="0"/>
            </a:br>
            <a:r>
              <a:rPr lang="fa-IR" sz="1600" b="1" dirty="0">
                <a:solidFill>
                  <a:schemeClr val="accent6">
                    <a:lumMod val="75000"/>
                  </a:schemeClr>
                </a:solidFill>
              </a:rPr>
              <a:t>عدالت در ارائه خدمات سلامت:</a:t>
            </a:r>
            <a:r>
              <a:rPr lang="fa-IR" sz="1600" dirty="0">
                <a:solidFill>
                  <a:schemeClr val="accent6">
                    <a:lumMod val="75000"/>
                  </a:schemeClr>
                </a:solidFill>
              </a:rPr>
              <a:t> </a:t>
            </a:r>
            <a:r>
              <a:rPr lang="fa-IR" sz="1600" dirty="0"/>
              <a:t>امروزه تعداد قابل توجهی از مردم، به اطلاعات و خدمات سلامت از طریق تلفن­ های همراه دسترسی دارند. سلامت همراه امکان دسترسی به خدمات و مهارت­ های سلامت و اطلاعات مربوط به حفظ زندگی حتی در دورافتاده­ ترین نقاط کشورهای کمتر توسعه یافته یا در حال توسعه که دسترسی محدودی به اطلاعات سلامت دارند را فراهم کرده است و در توسعه ارزش­ های همبستگی و برابری نقش مهمی دارد (کمیسیون اروپا، 2015).</a:t>
            </a:r>
            <a:br>
              <a:rPr lang="fa-IR" sz="1600" dirty="0"/>
            </a:br>
            <a:r>
              <a:rPr lang="fa-IR" sz="1600" b="1" dirty="0">
                <a:solidFill>
                  <a:schemeClr val="accent6">
                    <a:lumMod val="75000"/>
                  </a:schemeClr>
                </a:solidFill>
              </a:rPr>
              <a:t>ترویج سبک زندگی سالم:</a:t>
            </a:r>
            <a:r>
              <a:rPr lang="fa-IR" sz="1600" dirty="0">
                <a:solidFill>
                  <a:schemeClr val="accent6">
                    <a:lumMod val="75000"/>
                  </a:schemeClr>
                </a:solidFill>
              </a:rPr>
              <a:t> </a:t>
            </a:r>
            <a:r>
              <a:rPr lang="fa-IR" sz="1600" dirty="0"/>
              <a:t>یکی از مزایای سلامت همراه، ایجاد دسترسی به خدمات تشویق کننده سلامت است. به عبارت دیگر، سلامت همراه «ایجاد تغییرات مثبت برای انجام رفتارهای سالم» را ترویج می­ کند (سازمان جهانی بهداشت، 2018).</a:t>
            </a:r>
            <a:endParaRPr lang="en-US" sz="1600" dirty="0"/>
          </a:p>
          <a:p>
            <a:pPr algn="r"/>
            <a:r>
              <a:rPr lang="fa-IR" b="1" dirty="0">
                <a:solidFill>
                  <a:schemeClr val="accent6">
                    <a:lumMod val="75000"/>
                  </a:schemeClr>
                </a:solidFill>
              </a:rPr>
              <a:t>مراقبت سلامت کارآمدتر:</a:t>
            </a:r>
            <a:r>
              <a:rPr lang="fa-IR" dirty="0">
                <a:solidFill>
                  <a:schemeClr val="accent6">
                    <a:lumMod val="75000"/>
                  </a:schemeClr>
                </a:solidFill>
              </a:rPr>
              <a:t> </a:t>
            </a:r>
            <a:r>
              <a:rPr lang="fa-IR" sz="1600" dirty="0"/>
              <a:t>سلامت همراه از طریق برنامه ­ریزی بهتر، ارتباطات به­ موقع و کاهش مشاوره­ های غیرضروری و متخصصان آماده­ تر، می­ تواند روش کارآمدتر و مؤثرتری برای ارائه مراقبت سلامت فراهم کند. علاوه بر این، تحلیل­ های بزرگ­داده ­هایی که سلامت همراه تولید می­ کند، می ­تواند به بهبود اثربخشی مراقبت سلامت و پیشگیری از بیماری کمک کند (کمیسیون اروپا، 2014).</a:t>
            </a:r>
            <a:endParaRPr lang="en-US" sz="1600" dirty="0"/>
          </a:p>
        </p:txBody>
      </p:sp>
    </p:spTree>
    <p:extLst>
      <p:ext uri="{BB962C8B-B14F-4D97-AF65-F5344CB8AC3E}">
        <p14:creationId xmlns:p14="http://schemas.microsoft.com/office/powerpoint/2010/main" val="33393100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
      <a:dk1>
        <a:srgbClr val="000000"/>
      </a:dk1>
      <a:lt1>
        <a:srgbClr val="FFFFFF"/>
      </a:lt1>
      <a:dk2>
        <a:srgbClr val="41242D"/>
      </a:dk2>
      <a:lt2>
        <a:srgbClr val="E2E2E8"/>
      </a:lt2>
      <a:accent1>
        <a:srgbClr val="A5A27D"/>
      </a:accent1>
      <a:accent2>
        <a:srgbClr val="B79A7A"/>
      </a:accent2>
      <a:accent3>
        <a:srgbClr val="C2948F"/>
      </a:accent3>
      <a:accent4>
        <a:srgbClr val="BA7F91"/>
      </a:accent4>
      <a:accent5>
        <a:srgbClr val="C390B5"/>
      </a:accent5>
      <a:accent6>
        <a:srgbClr val="B17FBA"/>
      </a:accent6>
      <a:hlink>
        <a:srgbClr val="6D71B0"/>
      </a:hlink>
      <a:folHlink>
        <a:srgbClr val="7F7F7F"/>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Classic-Corporate_Teach a Course_04_Win32_MO - v4" id="{2AE1B83A-9721-4EF8-B275-2624D019C8C0}" vid="{8CDF83C5-BCF3-42CE-9DDC-151D6253CC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243E30-12F4-4BE3-B27D-23AB115E9D1F}">
  <ds:schemaRefs>
    <ds:schemaRef ds:uri="http://schemas.microsoft.com/sharepoint/v3/contenttype/forms"/>
  </ds:schemaRefs>
</ds:datastoreItem>
</file>

<file path=customXml/itemProps2.xml><?xml version="1.0" encoding="utf-8"?>
<ds:datastoreItem xmlns:ds="http://schemas.openxmlformats.org/officeDocument/2006/customXml" ds:itemID="{2F5E4A76-0180-4CD0-B081-82F74A336136}">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DB96A612-58F4-4E9A-9665-3987CC3AC4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Teach a course presentation</Template>
  <TotalTime>0</TotalTime>
  <Words>4542</Words>
  <Application>Microsoft Office PowerPoint</Application>
  <PresentationFormat>Widescreen</PresentationFormat>
  <Paragraphs>90</Paragraphs>
  <Slides>21</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Garamond</vt:lpstr>
      <vt:lpstr>SavonVTI</vt:lpstr>
      <vt:lpstr>مزایای شهروند الکترونیکی برای کنترل بیماری های اپیدمی</vt:lpstr>
      <vt:lpstr>مقدمه</vt:lpstr>
      <vt:lpstr>مفهوم سلامت الکترونیک</vt:lpstr>
      <vt:lpstr>ویژگی­ های سلامت الکترونیکی عبارتند از:</vt:lpstr>
      <vt:lpstr>PowerPoint Presentation</vt:lpstr>
      <vt:lpstr>PowerPoint Presentation</vt:lpstr>
      <vt:lpstr>PowerPoint Presentation</vt:lpstr>
      <vt:lpstr>سلامت همراه</vt:lpstr>
      <vt:lpstr>سلامت همراه، ابزار پشتیبانی کننده و حمایت­گر برای مدیریت و تأمین مراقبت سلامت بوده و مزایای زیادی دارد که مهمترین آنها عبارتند از:</vt:lpstr>
      <vt:lpstr>PowerPoint Presentation</vt:lpstr>
      <vt:lpstr>یکپارچگی راهکارهای سلامت الکترونیک در سیستم­ سلامت عمومی در مبارزه با بیماری­های فراگیر</vt:lpstr>
      <vt:lpstr>PowerPoint Presentation</vt:lpstr>
      <vt:lpstr>PowerPoint Presentation</vt:lpstr>
      <vt:lpstr>کاربردهای فناوری­ های جدید در مبارزه با بیماری­های فراگیر</vt:lpstr>
      <vt:lpstr>اینترنت اشیاء و تشخیص آلودگی های محیطی</vt:lpstr>
      <vt:lpstr>بزرگ داده ­ها و یادگیری ماشین راهی برای یافتن الگوی توسعه بیماری های مسری</vt:lpstr>
      <vt:lpstr>PowerPoint Presentation</vt:lpstr>
      <vt:lpstr>هوش مصنوعی و رباتیک در بیماری های سرایت پذیر مثل کرونا</vt:lpstr>
      <vt:lpstr>جمع بندی: دوفضایی شدن پزشکی به مثابه اَبَر ظرفیت آموزش، تشخیص، درمان، پایش و خودمراقبتی از راه دور – توجه به قوانین و حقیقت هستی</vt:lpstr>
      <vt:lpstr>دوفضایی شدن پزشکی: ظرفیت­ های سلامت و درمان مجازی</vt:lpstr>
      <vt:lpstr>پایان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2020-03-20T21:17:03Z</dcterms:created>
  <dcterms:modified xsi:type="dcterms:W3CDTF">2020-03-21T11:48:49Z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